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50" b="0" i="1">
                <a:solidFill>
                  <a:srgbClr val="5D5D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708198" y="73318"/>
            <a:ext cx="0" cy="820419"/>
          </a:xfrm>
          <a:custGeom>
            <a:avLst/>
            <a:gdLst/>
            <a:ahLst/>
            <a:cxnLst/>
            <a:rect l="l" t="t" r="r" b="b"/>
            <a:pathLst>
              <a:path w="0" h="820419">
                <a:moveTo>
                  <a:pt x="0" y="819875"/>
                </a:moveTo>
                <a:lnTo>
                  <a:pt x="0" y="0"/>
                </a:lnTo>
              </a:path>
            </a:pathLst>
          </a:custGeom>
          <a:ln w="91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721946" y="980220"/>
            <a:ext cx="0" cy="669290"/>
          </a:xfrm>
          <a:custGeom>
            <a:avLst/>
            <a:gdLst/>
            <a:ahLst/>
            <a:cxnLst/>
            <a:rect l="l" t="t" r="r" b="b"/>
            <a:pathLst>
              <a:path w="0" h="669289">
                <a:moveTo>
                  <a:pt x="0" y="668725"/>
                </a:moveTo>
                <a:lnTo>
                  <a:pt x="0" y="0"/>
                </a:lnTo>
              </a:path>
            </a:pathLst>
          </a:custGeom>
          <a:ln w="91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7731112" y="1877961"/>
            <a:ext cx="0" cy="833755"/>
          </a:xfrm>
          <a:custGeom>
            <a:avLst/>
            <a:gdLst/>
            <a:ahLst/>
            <a:cxnLst/>
            <a:rect l="l" t="t" r="r" b="b"/>
            <a:pathLst>
              <a:path w="0" h="833755">
                <a:moveTo>
                  <a:pt x="0" y="833616"/>
                </a:moveTo>
                <a:lnTo>
                  <a:pt x="0" y="0"/>
                </a:lnTo>
              </a:path>
            </a:pathLst>
          </a:custGeom>
          <a:ln w="45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0" i="1">
                <a:solidFill>
                  <a:srgbClr val="5D5D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0" i="1">
                <a:solidFill>
                  <a:srgbClr val="5D5D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0" i="1">
                <a:solidFill>
                  <a:srgbClr val="5D5D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95295" y="370298"/>
            <a:ext cx="4340225" cy="7200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50" b="0" i="1">
                <a:solidFill>
                  <a:srgbClr val="5D5D5D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6620" y="861132"/>
            <a:ext cx="4138230" cy="2816892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2236385" y="9032407"/>
            <a:ext cx="0" cy="641350"/>
          </a:xfrm>
          <a:custGeom>
            <a:avLst/>
            <a:gdLst/>
            <a:ahLst/>
            <a:cxnLst/>
            <a:rect l="l" t="t" r="r" b="b"/>
            <a:pathLst>
              <a:path w="0" h="641350">
                <a:moveTo>
                  <a:pt x="0" y="641243"/>
                </a:moveTo>
                <a:lnTo>
                  <a:pt x="0" y="0"/>
                </a:lnTo>
              </a:path>
            </a:pathLst>
          </a:custGeom>
          <a:ln w="91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5916340" y="9032407"/>
            <a:ext cx="0" cy="641350"/>
          </a:xfrm>
          <a:custGeom>
            <a:avLst/>
            <a:gdLst/>
            <a:ahLst/>
            <a:cxnLst/>
            <a:rect l="l" t="t" r="r" b="b"/>
            <a:pathLst>
              <a:path w="0" h="641350">
                <a:moveTo>
                  <a:pt x="0" y="641243"/>
                </a:moveTo>
                <a:lnTo>
                  <a:pt x="0" y="0"/>
                </a:lnTo>
              </a:path>
            </a:pathLst>
          </a:custGeom>
          <a:ln w="91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5994570" y="104640"/>
            <a:ext cx="120523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20">
                <a:solidFill>
                  <a:srgbClr val="282A28"/>
                </a:solidFill>
                <a:latin typeface="Times New Roman"/>
                <a:cs typeface="Times New Roman"/>
              </a:rPr>
              <a:t>University</a:t>
            </a:r>
            <a:r>
              <a:rPr dirty="0" sz="950" spc="-6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82A28"/>
                </a:solidFill>
                <a:latin typeface="Times New Roman"/>
                <a:cs typeface="Times New Roman"/>
              </a:rPr>
              <a:t>of</a:t>
            </a:r>
            <a:r>
              <a:rPr dirty="0" sz="950" spc="35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82A28"/>
                </a:solidFill>
                <a:latin typeface="Times New Roman"/>
                <a:cs typeface="Times New Roman"/>
              </a:rPr>
              <a:t>Kentucky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990584" y="226527"/>
            <a:ext cx="120713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282A28"/>
                </a:solidFill>
                <a:latin typeface="Times New Roman"/>
                <a:cs typeface="Times New Roman"/>
              </a:rPr>
              <a:t>C</a:t>
            </a:r>
            <a:r>
              <a:rPr dirty="0" sz="1000">
                <a:solidFill>
                  <a:srgbClr val="464948"/>
                </a:solidFill>
                <a:latin typeface="Times New Roman"/>
                <a:cs typeface="Times New Roman"/>
              </a:rPr>
              <a:t>o</a:t>
            </a:r>
            <a:r>
              <a:rPr dirty="0" sz="1000">
                <a:solidFill>
                  <a:srgbClr val="282A28"/>
                </a:solidFill>
                <a:latin typeface="Times New Roman"/>
                <a:cs typeface="Times New Roman"/>
              </a:rPr>
              <a:t>llege</a:t>
            </a:r>
            <a:r>
              <a:rPr dirty="0" sz="1000" spc="-2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82A28"/>
                </a:solidFill>
                <a:latin typeface="Times New Roman"/>
                <a:cs typeface="Times New Roman"/>
              </a:rPr>
              <a:t>of</a:t>
            </a:r>
            <a:r>
              <a:rPr dirty="0" sz="1000" spc="-4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1000" spc="85">
                <a:solidFill>
                  <a:srgbClr val="282A28"/>
                </a:solidFill>
                <a:latin typeface="Times New Roman"/>
                <a:cs typeface="Times New Roman"/>
              </a:rPr>
              <a:t>A</a:t>
            </a:r>
            <a:r>
              <a:rPr dirty="0" sz="1000" spc="75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1000" spc="35">
                <a:solidFill>
                  <a:srgbClr val="282A28"/>
                </a:solidFill>
                <a:latin typeface="Times New Roman"/>
                <a:cs typeface="Times New Roman"/>
              </a:rPr>
              <a:t>iculture</a:t>
            </a:r>
            <a:r>
              <a:rPr dirty="0" sz="1000" spc="35">
                <a:solidFill>
                  <a:srgbClr val="6E7772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5990483" y="340017"/>
            <a:ext cx="1223010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solidFill>
                  <a:srgbClr val="282A28"/>
                </a:solidFill>
                <a:latin typeface="Arial"/>
                <a:cs typeface="Arial"/>
              </a:rPr>
              <a:t>Food</a:t>
            </a:r>
            <a:r>
              <a:rPr dirty="0" sz="900" spc="20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82A28"/>
                </a:solidFill>
                <a:latin typeface="Arial"/>
                <a:cs typeface="Arial"/>
              </a:rPr>
              <a:t>and</a:t>
            </a:r>
            <a:r>
              <a:rPr dirty="0" sz="900" spc="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282A28"/>
                </a:solidFill>
                <a:latin typeface="Arial"/>
                <a:cs typeface="Arial"/>
              </a:rPr>
              <a:t>Environment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310835" y="-5287"/>
            <a:ext cx="1938655" cy="7200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550" spc="-75">
                <a:solidFill>
                  <a:srgbClr val="282A28"/>
                </a:solidFill>
                <a:latin typeface="Arial"/>
                <a:cs typeface="Arial"/>
              </a:rPr>
              <a:t>Y</a:t>
            </a:r>
            <a:r>
              <a:rPr dirty="0" sz="4550" spc="-65">
                <a:solidFill>
                  <a:srgbClr val="282A28"/>
                </a:solidFill>
                <a:latin typeface="Arial"/>
                <a:cs typeface="Arial"/>
              </a:rPr>
              <a:t>e</a:t>
            </a:r>
            <a:r>
              <a:rPr dirty="0" sz="4550" spc="-340">
                <a:solidFill>
                  <a:srgbClr val="6E7772"/>
                </a:solidFill>
                <a:latin typeface="Arial"/>
                <a:cs typeface="Arial"/>
              </a:rPr>
              <a:t>.</a:t>
            </a:r>
            <a:r>
              <a:rPr dirty="0" sz="650" spc="-65" i="1">
                <a:solidFill>
                  <a:srgbClr val="464948"/>
                </a:solidFill>
                <a:latin typeface="Arial"/>
                <a:cs typeface="Arial"/>
              </a:rPr>
              <a:t>C</a:t>
            </a:r>
            <a:r>
              <a:rPr dirty="0" sz="650" spc="-70" i="1">
                <a:solidFill>
                  <a:srgbClr val="464948"/>
                </a:solidFill>
                <a:latin typeface="Arial"/>
                <a:cs typeface="Arial"/>
              </a:rPr>
              <a:t>o</a:t>
            </a:r>
            <a:r>
              <a:rPr dirty="0" sz="650" spc="-65" i="1">
                <a:solidFill>
                  <a:srgbClr val="464948"/>
                </a:solidFill>
                <a:latin typeface="Arial"/>
                <a:cs typeface="Arial"/>
              </a:rPr>
              <a:t>o</a:t>
            </a:r>
            <a:r>
              <a:rPr dirty="0" sz="650" spc="-70" i="1">
                <a:solidFill>
                  <a:srgbClr val="464948"/>
                </a:solidFill>
                <a:latin typeface="Arial"/>
                <a:cs typeface="Arial"/>
              </a:rPr>
              <a:t>pt</a:t>
            </a:r>
            <a:r>
              <a:rPr dirty="0" sz="650" spc="-65" i="1">
                <a:solidFill>
                  <a:srgbClr val="464948"/>
                </a:solidFill>
                <a:latin typeface="Arial"/>
                <a:cs typeface="Arial"/>
              </a:rPr>
              <a:t>'r</a:t>
            </a:r>
            <a:r>
              <a:rPr dirty="0" sz="650" spc="-65" i="1">
                <a:solidFill>
                  <a:srgbClr val="282A28"/>
                </a:solidFill>
                <a:latin typeface="Arial"/>
                <a:cs typeface="Arial"/>
              </a:rPr>
              <a:t>a1</a:t>
            </a:r>
            <a:r>
              <a:rPr dirty="0" sz="650" spc="-70" i="1">
                <a:solidFill>
                  <a:srgbClr val="282A28"/>
                </a:solidFill>
                <a:latin typeface="Arial"/>
                <a:cs typeface="Arial"/>
              </a:rPr>
              <a:t>i</a:t>
            </a:r>
            <a:r>
              <a:rPr dirty="0" sz="650" spc="-65" i="1">
                <a:solidFill>
                  <a:srgbClr val="282A28"/>
                </a:solidFill>
                <a:latin typeface="Arial"/>
                <a:cs typeface="Arial"/>
              </a:rPr>
              <a:t>l</a:t>
            </a:r>
            <a:r>
              <a:rPr dirty="0" sz="650" spc="-65" i="1">
                <a:solidFill>
                  <a:srgbClr val="464948"/>
                </a:solidFill>
                <a:latin typeface="Arial"/>
                <a:cs typeface="Arial"/>
              </a:rPr>
              <a:t>·e</a:t>
            </a:r>
            <a:r>
              <a:rPr dirty="0" sz="650" i="1">
                <a:solidFill>
                  <a:srgbClr val="464948"/>
                </a:solidFill>
                <a:latin typeface="Arial"/>
                <a:cs typeface="Arial"/>
              </a:rPr>
              <a:t> </a:t>
            </a:r>
            <a:r>
              <a:rPr dirty="0" sz="800" spc="50">
                <a:solidFill>
                  <a:srgbClr val="282A28"/>
                </a:solidFill>
                <a:latin typeface="Arial"/>
                <a:cs typeface="Arial"/>
              </a:rPr>
              <a:t>Emm</a:t>
            </a:r>
            <a:r>
              <a:rPr dirty="0" sz="800" spc="50">
                <a:solidFill>
                  <a:srgbClr val="464948"/>
                </a:solidFill>
                <a:latin typeface="Arial"/>
                <a:cs typeface="Arial"/>
              </a:rPr>
              <a:t>io</a:t>
            </a:r>
            <a:r>
              <a:rPr dirty="0" sz="800" spc="50">
                <a:solidFill>
                  <a:srgbClr val="282A28"/>
                </a:solidFill>
                <a:latin typeface="Arial"/>
                <a:cs typeface="Arial"/>
              </a:rPr>
              <a:t>n</a:t>
            </a:r>
            <a:r>
              <a:rPr dirty="0" sz="800" spc="-7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50" spc="-10" i="1">
                <a:solidFill>
                  <a:srgbClr val="464948"/>
                </a:solidFill>
                <a:latin typeface="Times New Roman"/>
                <a:cs typeface="Times New Roman"/>
              </a:rPr>
              <a:t>Suvict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483146" y="1129869"/>
            <a:ext cx="1469390" cy="7080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40">
              <a:lnSpc>
                <a:spcPct val="108900"/>
              </a:lnSpc>
              <a:spcBef>
                <a:spcPts val="100"/>
              </a:spcBef>
            </a:pPr>
            <a:r>
              <a:rPr dirty="0" sz="800" spc="10">
                <a:solidFill>
                  <a:srgbClr val="282A28"/>
                </a:solidFill>
                <a:latin typeface="Arial"/>
                <a:cs typeface="Arial"/>
              </a:rPr>
              <a:t>Cooperative</a:t>
            </a:r>
            <a:r>
              <a:rPr dirty="0" sz="800" spc="50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 spc="10">
                <a:solidFill>
                  <a:srgbClr val="282A28"/>
                </a:solidFill>
                <a:latin typeface="Arial"/>
                <a:cs typeface="Arial"/>
              </a:rPr>
              <a:t>Extension</a:t>
            </a:r>
            <a:r>
              <a:rPr dirty="0" sz="800" spc="60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282A28"/>
                </a:solidFill>
                <a:latin typeface="Arial"/>
                <a:cs typeface="Arial"/>
              </a:rPr>
              <a:t>Service </a:t>
            </a:r>
            <a:r>
              <a:rPr dirty="0" sz="800" spc="20">
                <a:solidFill>
                  <a:srgbClr val="282A28"/>
                </a:solidFill>
                <a:latin typeface="Arial"/>
                <a:cs typeface="Arial"/>
              </a:rPr>
              <a:t>University</a:t>
            </a:r>
            <a:r>
              <a:rPr dirty="0" sz="800" spc="5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 spc="20">
                <a:solidFill>
                  <a:srgbClr val="282A28"/>
                </a:solidFill>
                <a:latin typeface="Arial"/>
                <a:cs typeface="Arial"/>
              </a:rPr>
              <a:t>of</a:t>
            </a:r>
            <a:r>
              <a:rPr dirty="0" sz="800" spc="114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282A28"/>
                </a:solidFill>
                <a:latin typeface="Arial"/>
                <a:cs typeface="Arial"/>
              </a:rPr>
              <a:t>Kentucky</a:t>
            </a:r>
            <a:endParaRPr sz="800">
              <a:latin typeface="Arial"/>
              <a:cs typeface="Arial"/>
            </a:endParaRPr>
          </a:p>
          <a:p>
            <a:pPr marL="22225" marR="203835" indent="-5080">
              <a:lnSpc>
                <a:spcPct val="112700"/>
              </a:lnSpc>
              <a:spcBef>
                <a:spcPts val="35"/>
              </a:spcBef>
            </a:pPr>
            <a:r>
              <a:rPr dirty="0" sz="800" spc="-10">
                <a:solidFill>
                  <a:srgbClr val="282A28"/>
                </a:solidFill>
                <a:latin typeface="Arial"/>
                <a:cs typeface="Arial"/>
              </a:rPr>
              <a:t>Kno</a:t>
            </a:r>
            <a:r>
              <a:rPr dirty="0" sz="800" spc="-10">
                <a:solidFill>
                  <a:srgbClr val="464948"/>
                </a:solidFill>
                <a:latin typeface="Arial"/>
                <a:cs typeface="Arial"/>
              </a:rPr>
              <a:t>x</a:t>
            </a:r>
            <a:r>
              <a:rPr dirty="0" sz="800">
                <a:solidFill>
                  <a:srgbClr val="464948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82A28"/>
                </a:solidFill>
                <a:latin typeface="Arial"/>
                <a:cs typeface="Arial"/>
              </a:rPr>
              <a:t>Cou</a:t>
            </a:r>
            <a:r>
              <a:rPr dirty="0" sz="800">
                <a:solidFill>
                  <a:srgbClr val="464948"/>
                </a:solidFill>
                <a:latin typeface="Arial"/>
                <a:cs typeface="Arial"/>
              </a:rPr>
              <a:t>n</a:t>
            </a:r>
            <a:r>
              <a:rPr dirty="0" sz="800">
                <a:solidFill>
                  <a:srgbClr val="282A28"/>
                </a:solidFill>
                <a:latin typeface="Arial"/>
                <a:cs typeface="Arial"/>
              </a:rPr>
              <a:t>ty</a:t>
            </a:r>
            <a:r>
              <a:rPr dirty="0" sz="800" spc="6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282A28"/>
                </a:solidFill>
                <a:latin typeface="Arial"/>
                <a:cs typeface="Arial"/>
              </a:rPr>
              <a:t>Extens</a:t>
            </a:r>
            <a:r>
              <a:rPr dirty="0" sz="800" spc="-10">
                <a:solidFill>
                  <a:srgbClr val="464948"/>
                </a:solidFill>
                <a:latin typeface="Arial"/>
                <a:cs typeface="Arial"/>
              </a:rPr>
              <a:t>i</a:t>
            </a:r>
            <a:r>
              <a:rPr dirty="0" sz="800" spc="-10">
                <a:solidFill>
                  <a:srgbClr val="282A28"/>
                </a:solidFill>
                <a:latin typeface="Arial"/>
                <a:cs typeface="Arial"/>
              </a:rPr>
              <a:t>o</a:t>
            </a:r>
            <a:r>
              <a:rPr dirty="0" sz="800" spc="-10">
                <a:solidFill>
                  <a:srgbClr val="464948"/>
                </a:solidFill>
                <a:latin typeface="Arial"/>
                <a:cs typeface="Arial"/>
              </a:rPr>
              <a:t>n</a:t>
            </a:r>
            <a:r>
              <a:rPr dirty="0" sz="800" spc="500">
                <a:solidFill>
                  <a:srgbClr val="464948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82A28"/>
                </a:solidFill>
                <a:latin typeface="Arial"/>
                <a:cs typeface="Arial"/>
              </a:rPr>
              <a:t>215</a:t>
            </a:r>
            <a:r>
              <a:rPr dirty="0" sz="800" spc="2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82A28"/>
                </a:solidFill>
                <a:latin typeface="Arial"/>
                <a:cs typeface="Arial"/>
              </a:rPr>
              <a:t>Treuhaft</a:t>
            </a:r>
            <a:r>
              <a:rPr dirty="0" sz="800" spc="15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82A28"/>
                </a:solidFill>
                <a:latin typeface="Arial"/>
                <a:cs typeface="Arial"/>
              </a:rPr>
              <a:t>Blvd</a:t>
            </a:r>
            <a:r>
              <a:rPr dirty="0" sz="800">
                <a:solidFill>
                  <a:srgbClr val="89B1A5"/>
                </a:solidFill>
                <a:latin typeface="Arial"/>
                <a:cs typeface="Arial"/>
              </a:rPr>
              <a:t>.</a:t>
            </a:r>
            <a:r>
              <a:rPr dirty="0" sz="800">
                <a:solidFill>
                  <a:srgbClr val="464948"/>
                </a:solidFill>
                <a:latin typeface="Arial"/>
                <a:cs typeface="Arial"/>
              </a:rPr>
              <a:t>,</a:t>
            </a:r>
            <a:r>
              <a:rPr dirty="0" sz="800" spc="65">
                <a:solidFill>
                  <a:srgbClr val="464948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82A28"/>
                </a:solidFill>
                <a:latin typeface="Arial"/>
                <a:cs typeface="Arial"/>
              </a:rPr>
              <a:t>Ste#</a:t>
            </a:r>
            <a:r>
              <a:rPr dirty="0" sz="800" spc="2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 spc="5">
                <a:solidFill>
                  <a:srgbClr val="282A28"/>
                </a:solidFill>
                <a:latin typeface="Arial"/>
                <a:cs typeface="Arial"/>
              </a:rPr>
              <a:t>7</a:t>
            </a:r>
            <a:endParaRPr sz="8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  <a:spcBef>
                <a:spcPts val="120"/>
              </a:spcBef>
            </a:pPr>
            <a:r>
              <a:rPr dirty="0" sz="800" spc="10">
                <a:solidFill>
                  <a:srgbClr val="282A28"/>
                </a:solidFill>
                <a:latin typeface="Arial"/>
                <a:cs typeface="Arial"/>
              </a:rPr>
              <a:t>Barbourville</a:t>
            </a:r>
            <a:r>
              <a:rPr dirty="0" sz="800" spc="10">
                <a:solidFill>
                  <a:srgbClr val="464948"/>
                </a:solidFill>
                <a:latin typeface="Arial"/>
                <a:cs typeface="Arial"/>
              </a:rPr>
              <a:t>,</a:t>
            </a:r>
            <a:r>
              <a:rPr dirty="0" sz="800" spc="-65">
                <a:solidFill>
                  <a:srgbClr val="464948"/>
                </a:solidFill>
                <a:latin typeface="Arial"/>
                <a:cs typeface="Arial"/>
              </a:rPr>
              <a:t> </a:t>
            </a:r>
            <a:r>
              <a:rPr dirty="0" sz="800" spc="10">
                <a:solidFill>
                  <a:srgbClr val="282A28"/>
                </a:solidFill>
                <a:latin typeface="Arial"/>
                <a:cs typeface="Arial"/>
              </a:rPr>
              <a:t>KY</a:t>
            </a:r>
            <a:r>
              <a:rPr dirty="0" sz="800" spc="200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 spc="10">
                <a:solidFill>
                  <a:srgbClr val="282A28"/>
                </a:solidFill>
                <a:latin typeface="Arial"/>
                <a:cs typeface="Arial"/>
              </a:rPr>
              <a:t>40906</a:t>
            </a:r>
            <a:r>
              <a:rPr dirty="0" sz="800" spc="10">
                <a:solidFill>
                  <a:srgbClr val="464948"/>
                </a:solidFill>
                <a:latin typeface="Arial"/>
                <a:cs typeface="Arial"/>
              </a:rPr>
              <a:t>-</a:t>
            </a:r>
            <a:r>
              <a:rPr dirty="0" sz="800" spc="-20">
                <a:solidFill>
                  <a:srgbClr val="282A28"/>
                </a:solidFill>
                <a:latin typeface="Arial"/>
                <a:cs typeface="Arial"/>
              </a:rPr>
              <a:t>7361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489562" y="1832181"/>
            <a:ext cx="75184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solidFill>
                  <a:srgbClr val="282A28"/>
                </a:solidFill>
                <a:latin typeface="Arial"/>
                <a:cs typeface="Arial"/>
              </a:rPr>
              <a:t>(6061546</a:t>
            </a:r>
            <a:r>
              <a:rPr dirty="0" sz="800">
                <a:solidFill>
                  <a:srgbClr val="6E7772"/>
                </a:solidFill>
                <a:latin typeface="Arial"/>
                <a:cs typeface="Arial"/>
              </a:rPr>
              <a:t>-</a:t>
            </a:r>
            <a:r>
              <a:rPr dirty="0" sz="800" spc="-20">
                <a:solidFill>
                  <a:srgbClr val="282A28"/>
                </a:solidFill>
                <a:latin typeface="Arial"/>
                <a:cs typeface="Arial"/>
              </a:rPr>
              <a:t>3447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487423" y="1965010"/>
            <a:ext cx="960119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10">
                <a:solidFill>
                  <a:srgbClr val="282A28"/>
                </a:solidFill>
                <a:latin typeface="Arial"/>
                <a:cs typeface="Arial"/>
              </a:rPr>
              <a:t>Fax</a:t>
            </a:r>
            <a:r>
              <a:rPr dirty="0" sz="800" spc="-10">
                <a:solidFill>
                  <a:srgbClr val="6E7772"/>
                </a:solidFill>
                <a:latin typeface="Arial"/>
                <a:cs typeface="Arial"/>
              </a:rPr>
              <a:t>:</a:t>
            </a:r>
            <a:r>
              <a:rPr dirty="0" sz="800" spc="10">
                <a:solidFill>
                  <a:srgbClr val="6E777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82A28"/>
                </a:solidFill>
                <a:latin typeface="Arial"/>
                <a:cs typeface="Arial"/>
              </a:rPr>
              <a:t>(606)</a:t>
            </a:r>
            <a:r>
              <a:rPr dirty="0" sz="800" spc="3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282A28"/>
                </a:solidFill>
                <a:latin typeface="Arial"/>
                <a:cs typeface="Arial"/>
              </a:rPr>
              <a:t>546</a:t>
            </a:r>
            <a:r>
              <a:rPr dirty="0" sz="800">
                <a:solidFill>
                  <a:srgbClr val="464948"/>
                </a:solidFill>
                <a:latin typeface="Arial"/>
                <a:cs typeface="Arial"/>
              </a:rPr>
              <a:t>-</a:t>
            </a:r>
            <a:r>
              <a:rPr dirty="0" sz="800" spc="-20">
                <a:solidFill>
                  <a:srgbClr val="282A28"/>
                </a:solidFill>
                <a:latin typeface="Arial"/>
                <a:cs typeface="Arial"/>
              </a:rPr>
              <a:t>3110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5398467" y="1743120"/>
            <a:ext cx="1226820" cy="107950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6900" spc="-735">
                <a:solidFill>
                  <a:srgbClr val="282A28"/>
                </a:solidFill>
                <a:latin typeface="Arial"/>
                <a:cs typeface="Arial"/>
              </a:rPr>
              <a:t>·</a:t>
            </a:r>
            <a:r>
              <a:rPr dirty="0" sz="6900" spc="-735">
                <a:solidFill>
                  <a:srgbClr val="495B7E"/>
                </a:solidFill>
                <a:latin typeface="Arial"/>
                <a:cs typeface="Arial"/>
              </a:rPr>
              <a:t>w:;:</a:t>
            </a:r>
            <a:endParaRPr sz="69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6093552" y="2752589"/>
            <a:ext cx="1177925" cy="523875"/>
          </a:xfrm>
          <a:prstGeom prst="rect">
            <a:avLst/>
          </a:prstGeom>
        </p:spPr>
        <p:txBody>
          <a:bodyPr wrap="square" lIns="0" tIns="495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dirty="0" sz="1450" spc="80">
                <a:solidFill>
                  <a:srgbClr val="282A28"/>
                </a:solidFill>
                <a:latin typeface="Times New Roman"/>
                <a:cs typeface="Times New Roman"/>
              </a:rPr>
              <a:t>Wayn</a:t>
            </a:r>
            <a:r>
              <a:rPr dirty="0" sz="1450" spc="80">
                <a:solidFill>
                  <a:srgbClr val="464948"/>
                </a:solidFill>
                <a:latin typeface="Times New Roman"/>
                <a:cs typeface="Times New Roman"/>
              </a:rPr>
              <a:t>e</a:t>
            </a:r>
            <a:r>
              <a:rPr dirty="0" sz="1450" spc="190">
                <a:solidFill>
                  <a:srgbClr val="464948"/>
                </a:solidFill>
                <a:latin typeface="Times New Roman"/>
                <a:cs typeface="Times New Roman"/>
              </a:rPr>
              <a:t> </a:t>
            </a:r>
            <a:r>
              <a:rPr dirty="0" sz="1450" spc="-10">
                <a:solidFill>
                  <a:srgbClr val="464948"/>
                </a:solidFill>
                <a:latin typeface="Times New Roman"/>
                <a:cs typeface="Times New Roman"/>
              </a:rPr>
              <a:t>K</a:t>
            </a:r>
            <a:r>
              <a:rPr dirty="0" sz="1450" spc="-10">
                <a:solidFill>
                  <a:srgbClr val="282A28"/>
                </a:solidFill>
                <a:latin typeface="Times New Roman"/>
                <a:cs typeface="Times New Roman"/>
              </a:rPr>
              <a:t>irby</a:t>
            </a:r>
            <a:r>
              <a:rPr dirty="0" sz="1450" spc="-10">
                <a:solidFill>
                  <a:srgbClr val="464948"/>
                </a:solidFill>
                <a:latin typeface="Times New Roman"/>
                <a:cs typeface="Times New Roman"/>
              </a:rPr>
              <a:t>,</a:t>
            </a:r>
            <a:endParaRPr sz="1450">
              <a:latin typeface="Times New Roman"/>
              <a:cs typeface="Times New Roman"/>
            </a:endParaRPr>
          </a:p>
          <a:p>
            <a:pPr marL="247015">
              <a:lnSpc>
                <a:spcPct val="100000"/>
              </a:lnSpc>
              <a:spcBef>
                <a:spcPts val="270"/>
              </a:spcBef>
            </a:pPr>
            <a:r>
              <a:rPr dirty="0" sz="1350">
                <a:solidFill>
                  <a:srgbClr val="282A28"/>
                </a:solidFill>
                <a:latin typeface="Times New Roman"/>
                <a:cs typeface="Times New Roman"/>
              </a:rPr>
              <a:t>ANR</a:t>
            </a:r>
            <a:r>
              <a:rPr dirty="0" sz="1350" spc="22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1350" spc="50">
                <a:solidFill>
                  <a:srgbClr val="464948"/>
                </a:solidFill>
                <a:latin typeface="Times New Roman"/>
                <a:cs typeface="Times New Roman"/>
              </a:rPr>
              <a:t>A</a:t>
            </a:r>
            <a:r>
              <a:rPr dirty="0" sz="1350" spc="50">
                <a:solidFill>
                  <a:srgbClr val="282A28"/>
                </a:solidFill>
                <a:latin typeface="Times New Roman"/>
                <a:cs typeface="Times New Roman"/>
              </a:rPr>
              <a:t>gent</a:t>
            </a:r>
            <a:endParaRPr sz="135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2944780" y="3949304"/>
            <a:ext cx="2275205" cy="438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heavy" sz="2700" spc="-55" i="1">
                <a:solidFill>
                  <a:srgbClr val="F2493D"/>
                </a:solidFill>
                <a:uFill>
                  <a:solidFill>
                    <a:srgbClr val="F2493D"/>
                  </a:solidFill>
                </a:uFill>
                <a:latin typeface="Times New Roman"/>
                <a:cs typeface="Times New Roman"/>
              </a:rPr>
              <a:t>Important</a:t>
            </a:r>
            <a:r>
              <a:rPr dirty="0" u="heavy" sz="2700" spc="-100" i="1">
                <a:solidFill>
                  <a:srgbClr val="F2493D"/>
                </a:solidFill>
                <a:uFill>
                  <a:solidFill>
                    <a:srgbClr val="F2493D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700" spc="-60" i="1">
                <a:solidFill>
                  <a:srgbClr val="F2493D"/>
                </a:solidFill>
                <a:uFill>
                  <a:solidFill>
                    <a:srgbClr val="F2493D"/>
                  </a:solidFill>
                </a:uFill>
                <a:latin typeface="Times New Roman"/>
                <a:cs typeface="Times New Roman"/>
              </a:rPr>
              <a:t>Dates: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1025157" y="4780121"/>
            <a:ext cx="6178550" cy="30524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00990" indent="-224790">
              <a:lnSpc>
                <a:spcPct val="100000"/>
              </a:lnSpc>
              <a:spcBef>
                <a:spcPts val="100"/>
              </a:spcBef>
              <a:buClr>
                <a:srgbClr val="F2493D"/>
              </a:buClr>
              <a:buFont typeface="Times New Roman"/>
              <a:buChar char="•"/>
              <a:tabLst>
                <a:tab pos="300990" algn="l"/>
                <a:tab pos="1671955" algn="l"/>
              </a:tabLst>
            </a:pPr>
            <a:r>
              <a:rPr dirty="0" sz="1750" spc="-90" b="1">
                <a:solidFill>
                  <a:srgbClr val="ED2F31"/>
                </a:solidFill>
                <a:latin typeface="Times New Roman"/>
                <a:cs typeface="Times New Roman"/>
              </a:rPr>
              <a:t>September</a:t>
            </a:r>
            <a:r>
              <a:rPr dirty="0" sz="1750" spc="30" b="1">
                <a:solidFill>
                  <a:srgbClr val="ED2F31"/>
                </a:solidFill>
                <a:latin typeface="Times New Roman"/>
                <a:cs typeface="Times New Roman"/>
              </a:rPr>
              <a:t> </a:t>
            </a:r>
            <a:r>
              <a:rPr dirty="0" sz="1650" spc="-25" b="1">
                <a:solidFill>
                  <a:srgbClr val="F2493D"/>
                </a:solidFill>
                <a:latin typeface="Times New Roman"/>
                <a:cs typeface="Times New Roman"/>
              </a:rPr>
              <a:t>1'6</a:t>
            </a:r>
            <a:r>
              <a:rPr dirty="0" sz="1650" b="1">
                <a:solidFill>
                  <a:srgbClr val="F2493D"/>
                </a:solidFill>
                <a:latin typeface="Times New Roman"/>
                <a:cs typeface="Times New Roman"/>
              </a:rPr>
              <a:t>	</a:t>
            </a:r>
            <a:r>
              <a:rPr dirty="0" sz="1650" spc="70" b="1">
                <a:solidFill>
                  <a:srgbClr val="F2493D"/>
                </a:solidFill>
                <a:latin typeface="Times New Roman"/>
                <a:cs typeface="Times New Roman"/>
              </a:rPr>
              <a:t>9:30am-</a:t>
            </a:r>
            <a:r>
              <a:rPr dirty="0" sz="1650" spc="-105" b="1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-25" b="1">
                <a:solidFill>
                  <a:srgbClr val="F2493D"/>
                </a:solidFill>
                <a:latin typeface="Times New Roman"/>
                <a:cs typeface="Times New Roman"/>
              </a:rPr>
              <a:t>Small</a:t>
            </a:r>
            <a:r>
              <a:rPr dirty="0" sz="1650" spc="-40" b="1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u="heavy" sz="1750" spc="-70" b="1">
                <a:solidFill>
                  <a:srgbClr val="F2493D"/>
                </a:solidFill>
                <a:uFill>
                  <a:solidFill>
                    <a:srgbClr val="F2493D"/>
                  </a:solidFill>
                </a:uFill>
                <a:latin typeface="Times New Roman"/>
                <a:cs typeface="Times New Roman"/>
              </a:rPr>
              <a:t>Ruminant</a:t>
            </a:r>
            <a:r>
              <a:rPr dirty="0" sz="1750" spc="-65" b="1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750" spc="-75" b="1">
                <a:solidFill>
                  <a:srgbClr val="F2493D"/>
                </a:solidFill>
                <a:latin typeface="Times New Roman"/>
                <a:cs typeface="Times New Roman"/>
              </a:rPr>
              <a:t>Field </a:t>
            </a:r>
            <a:r>
              <a:rPr dirty="0" sz="1650" spc="90" b="1">
                <a:solidFill>
                  <a:srgbClr val="F2493D"/>
                </a:solidFill>
                <a:latin typeface="Times New Roman"/>
                <a:cs typeface="Times New Roman"/>
              </a:rPr>
              <a:t>Day@</a:t>
            </a:r>
            <a:r>
              <a:rPr dirty="0" sz="1650" spc="-60" b="1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750" spc="-35" b="1">
                <a:solidFill>
                  <a:srgbClr val="F2493D"/>
                </a:solidFill>
                <a:latin typeface="Times New Roman"/>
                <a:cs typeface="Times New Roman"/>
              </a:rPr>
              <a:t>the</a:t>
            </a:r>
            <a:r>
              <a:rPr dirty="0" sz="1750" spc="-165" b="1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750" spc="-10" b="1">
                <a:solidFill>
                  <a:srgbClr val="F2493D"/>
                </a:solidFill>
                <a:latin typeface="Times New Roman"/>
                <a:cs typeface="Times New Roman"/>
              </a:rPr>
              <a:t>Marion</a:t>
            </a:r>
            <a:endParaRPr sz="1750">
              <a:latin typeface="Times New Roman"/>
              <a:cs typeface="Times New Roman"/>
            </a:endParaRPr>
          </a:p>
          <a:p>
            <a:pPr marL="309245">
              <a:lnSpc>
                <a:spcPct val="100000"/>
              </a:lnSpc>
              <a:spcBef>
                <a:spcPts val="20"/>
              </a:spcBef>
            </a:pP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County</a:t>
            </a:r>
            <a:r>
              <a:rPr dirty="0" sz="1650" spc="17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b="1">
                <a:solidFill>
                  <a:srgbClr val="F2493D"/>
                </a:solidFill>
                <a:latin typeface="Times New Roman"/>
                <a:cs typeface="Times New Roman"/>
              </a:rPr>
              <a:t>Falrp-</a:t>
            </a:r>
            <a:r>
              <a:rPr dirty="0" sz="1650" spc="-10" b="1">
                <a:solidFill>
                  <a:srgbClr val="F2493D"/>
                </a:solidFill>
                <a:latin typeface="Times New Roman"/>
                <a:cs typeface="Times New Roman"/>
              </a:rPr>
              <a:t>oandl</a:t>
            </a:r>
            <a:endParaRPr sz="1650">
              <a:latin typeface="Times New Roman"/>
              <a:cs typeface="Times New Roman"/>
            </a:endParaRPr>
          </a:p>
          <a:p>
            <a:pPr marL="308610" marR="297815" indent="-222885">
              <a:lnSpc>
                <a:spcPct val="138400"/>
              </a:lnSpc>
              <a:spcBef>
                <a:spcPts val="545"/>
              </a:spcBef>
              <a:buClr>
                <a:srgbClr val="F25E46"/>
              </a:buClr>
              <a:buChar char="•"/>
              <a:tabLst>
                <a:tab pos="318770" algn="l"/>
              </a:tabLst>
            </a:pP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September</a:t>
            </a:r>
            <a:r>
              <a:rPr dirty="0" sz="1650" spc="8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5E46"/>
                </a:solidFill>
                <a:latin typeface="Times New Roman"/>
                <a:cs typeface="Times New Roman"/>
              </a:rPr>
              <a:t>19</a:t>
            </a:r>
            <a:r>
              <a:rPr dirty="0" baseline="31746" sz="1575">
                <a:solidFill>
                  <a:srgbClr val="F25E46"/>
                </a:solidFill>
                <a:latin typeface="Arial"/>
                <a:cs typeface="Arial"/>
              </a:rPr>
              <a:t>th</a:t>
            </a:r>
            <a:r>
              <a:rPr dirty="0" baseline="31746" sz="1575" spc="442">
                <a:solidFill>
                  <a:srgbClr val="F25E46"/>
                </a:solidFill>
                <a:latin typeface="Arial"/>
                <a:cs typeface="Arial"/>
              </a:rPr>
              <a:t> </a:t>
            </a:r>
            <a:r>
              <a:rPr dirty="0" sz="1650" spc="70">
                <a:solidFill>
                  <a:srgbClr val="F2493D"/>
                </a:solidFill>
                <a:latin typeface="Times New Roman"/>
                <a:cs typeface="Times New Roman"/>
              </a:rPr>
              <a:t>7:00pm-</a:t>
            </a:r>
            <a:r>
              <a:rPr dirty="0" sz="1650" spc="5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Knox</a:t>
            </a:r>
            <a:r>
              <a:rPr dirty="0" sz="1650" spc="7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County</a:t>
            </a:r>
            <a:r>
              <a:rPr dirty="0" sz="1650" spc="1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50">
                <a:solidFill>
                  <a:srgbClr val="F2493D"/>
                </a:solidFill>
                <a:latin typeface="Times New Roman"/>
                <a:cs typeface="Times New Roman"/>
              </a:rPr>
              <a:t>Cattleman's</a:t>
            </a:r>
            <a:r>
              <a:rPr dirty="0" sz="1650" spc="5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145">
                <a:solidFill>
                  <a:srgbClr val="F2493D"/>
                </a:solidFill>
                <a:latin typeface="Times New Roman"/>
                <a:cs typeface="Times New Roman"/>
              </a:rPr>
              <a:t>@the</a:t>
            </a:r>
            <a:r>
              <a:rPr dirty="0" sz="1650" spc="4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-20">
                <a:solidFill>
                  <a:srgbClr val="F2493D"/>
                </a:solidFill>
                <a:latin typeface="Times New Roman"/>
                <a:cs typeface="Times New Roman"/>
              </a:rPr>
              <a:t>Knox </a:t>
            </a:r>
            <a:r>
              <a:rPr dirty="0" sz="1650" spc="-20">
                <a:solidFill>
                  <a:srgbClr val="F2493D"/>
                </a:solidFill>
                <a:latin typeface="Times New Roman"/>
                <a:cs typeface="Times New Roman"/>
              </a:rPr>
              <a:t>	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County</a:t>
            </a:r>
            <a:r>
              <a:rPr dirty="0" sz="1650" spc="12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Extension</a:t>
            </a:r>
            <a:r>
              <a:rPr dirty="0" sz="1650" spc="26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-10">
                <a:solidFill>
                  <a:srgbClr val="F2493D"/>
                </a:solidFill>
                <a:latin typeface="Times New Roman"/>
                <a:cs typeface="Times New Roman"/>
              </a:rPr>
              <a:t>Office</a:t>
            </a:r>
            <a:endParaRPr sz="1650">
              <a:latin typeface="Times New Roman"/>
              <a:cs typeface="Times New Roman"/>
            </a:endParaRPr>
          </a:p>
          <a:p>
            <a:pPr marL="323850" marR="186690" indent="-229235">
              <a:lnSpc>
                <a:spcPct val="138400"/>
              </a:lnSpc>
              <a:spcBef>
                <a:spcPts val="1370"/>
              </a:spcBef>
              <a:buClr>
                <a:srgbClr val="F25E46"/>
              </a:buClr>
              <a:buChar char="•"/>
              <a:tabLst>
                <a:tab pos="327025" algn="l"/>
              </a:tabLst>
            </a:pP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October</a:t>
            </a:r>
            <a:r>
              <a:rPr dirty="0" sz="1650" spc="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12</a:t>
            </a:r>
            <a:r>
              <a:rPr dirty="0" baseline="31746" sz="1575">
                <a:solidFill>
                  <a:srgbClr val="F2493D"/>
                </a:solidFill>
                <a:latin typeface="Arial"/>
                <a:cs typeface="Arial"/>
              </a:rPr>
              <a:t>th</a:t>
            </a:r>
            <a:r>
              <a:rPr dirty="0" baseline="31746" sz="1575" spc="547">
                <a:solidFill>
                  <a:srgbClr val="F2493D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F25E46"/>
                </a:solidFill>
                <a:latin typeface="Times New Roman"/>
                <a:cs typeface="Times New Roman"/>
              </a:rPr>
              <a:t>All</a:t>
            </a:r>
            <a:r>
              <a:rPr dirty="0" sz="1650" spc="25">
                <a:solidFill>
                  <a:srgbClr val="F25E46"/>
                </a:solidFill>
                <a:latin typeface="Times New Roman"/>
                <a:cs typeface="Times New Roman"/>
              </a:rPr>
              <a:t> </a:t>
            </a:r>
            <a:r>
              <a:rPr dirty="0" sz="1650" spc="60">
                <a:solidFill>
                  <a:srgbClr val="F2493D"/>
                </a:solidFill>
                <a:latin typeface="Times New Roman"/>
                <a:cs typeface="Times New Roman"/>
              </a:rPr>
              <a:t>day</a:t>
            </a:r>
            <a:r>
              <a:rPr dirty="0" sz="1650" spc="-8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5E46"/>
                </a:solidFill>
                <a:latin typeface="Times New Roman"/>
                <a:cs typeface="Times New Roman"/>
              </a:rPr>
              <a:t>-</a:t>
            </a:r>
            <a:r>
              <a:rPr dirty="0" sz="1650" spc="-10">
                <a:solidFill>
                  <a:srgbClr val="F25E46"/>
                </a:solidFill>
                <a:latin typeface="Times New Roman"/>
                <a:cs typeface="Times New Roman"/>
              </a:rPr>
              <a:t> </a:t>
            </a:r>
            <a:r>
              <a:rPr dirty="0" sz="1650" spc="55">
                <a:solidFill>
                  <a:srgbClr val="F2493D"/>
                </a:solidFill>
                <a:latin typeface="Times New Roman"/>
                <a:cs typeface="Times New Roman"/>
              </a:rPr>
              <a:t>Farm</a:t>
            </a:r>
            <a:r>
              <a:rPr dirty="0" sz="1650" spc="6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Bureau</a:t>
            </a:r>
            <a:r>
              <a:rPr dirty="0" sz="1650" spc="13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-10">
                <a:solidFill>
                  <a:srgbClr val="F2493D"/>
                </a:solidFill>
                <a:latin typeface="Times New Roman"/>
                <a:cs typeface="Times New Roman"/>
              </a:rPr>
              <a:t>Ag</a:t>
            </a:r>
            <a:r>
              <a:rPr dirty="0" sz="1650" spc="-1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Day</a:t>
            </a:r>
            <a:r>
              <a:rPr dirty="0" sz="1650" spc="-3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550" spc="140">
                <a:solidFill>
                  <a:srgbClr val="F2493D"/>
                </a:solidFill>
                <a:latin typeface="Times New Roman"/>
                <a:cs typeface="Times New Roman"/>
              </a:rPr>
              <a:t>@</a:t>
            </a:r>
            <a:r>
              <a:rPr dirty="0" sz="1550" spc="-13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70">
                <a:solidFill>
                  <a:srgbClr val="F2493D"/>
                </a:solidFill>
                <a:latin typeface="Times New Roman"/>
                <a:cs typeface="Times New Roman"/>
              </a:rPr>
              <a:t>The</a:t>
            </a:r>
            <a:r>
              <a:rPr dirty="0" sz="1650" spc="-4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Knox</a:t>
            </a:r>
            <a:r>
              <a:rPr dirty="0" sz="1650" spc="4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-10">
                <a:solidFill>
                  <a:srgbClr val="F2493D"/>
                </a:solidFill>
                <a:latin typeface="Times New Roman"/>
                <a:cs typeface="Times New Roman"/>
              </a:rPr>
              <a:t>County </a:t>
            </a:r>
            <a:r>
              <a:rPr dirty="0" sz="1650" spc="-10">
                <a:solidFill>
                  <a:srgbClr val="F2493D"/>
                </a:solidFill>
                <a:latin typeface="Times New Roman"/>
                <a:cs typeface="Times New Roman"/>
              </a:rPr>
              <a:t>	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Extension</a:t>
            </a:r>
            <a:r>
              <a:rPr dirty="0" sz="1650" spc="8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-10">
                <a:solidFill>
                  <a:srgbClr val="F2493D"/>
                </a:solidFill>
                <a:latin typeface="Times New Roman"/>
                <a:cs typeface="Times New Roman"/>
              </a:rPr>
              <a:t>Pavilion</a:t>
            </a:r>
            <a:endParaRPr sz="1650">
              <a:latin typeface="Times New Roman"/>
              <a:cs typeface="Times New Roman"/>
            </a:endParaRPr>
          </a:p>
          <a:p>
            <a:pPr marL="337185" marR="238125" indent="-233045">
              <a:lnSpc>
                <a:spcPct val="138400"/>
              </a:lnSpc>
              <a:spcBef>
                <a:spcPts val="1370"/>
              </a:spcBef>
              <a:buChar char="•"/>
              <a:tabLst>
                <a:tab pos="337185" algn="l"/>
                <a:tab pos="338455" algn="l"/>
              </a:tabLst>
            </a:pPr>
            <a:r>
              <a:rPr dirty="0" sz="1650">
                <a:solidFill>
                  <a:srgbClr val="F25E46"/>
                </a:solidFill>
                <a:latin typeface="Times New Roman"/>
                <a:cs typeface="Times New Roman"/>
              </a:rPr>
              <a:t>	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November</a:t>
            </a:r>
            <a:r>
              <a:rPr dirty="0" sz="1650" spc="12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21</a:t>
            </a:r>
            <a:r>
              <a:rPr dirty="0" baseline="35087" sz="1425">
                <a:solidFill>
                  <a:srgbClr val="F2493D"/>
                </a:solidFill>
                <a:latin typeface="Arial"/>
                <a:cs typeface="Arial"/>
              </a:rPr>
              <a:t>st</a:t>
            </a:r>
            <a:r>
              <a:rPr dirty="0" baseline="35087" sz="1425" spc="232">
                <a:solidFill>
                  <a:srgbClr val="F2493D"/>
                </a:solidFill>
                <a:latin typeface="Arial"/>
                <a:cs typeface="Arial"/>
              </a:rPr>
              <a:t> </a:t>
            </a:r>
            <a:r>
              <a:rPr dirty="0" sz="1650" spc="125">
                <a:solidFill>
                  <a:srgbClr val="F2493D"/>
                </a:solidFill>
                <a:latin typeface="Times New Roman"/>
                <a:cs typeface="Times New Roman"/>
              </a:rPr>
              <a:t>6:00pm-</a:t>
            </a:r>
            <a:r>
              <a:rPr dirty="0" sz="1650" spc="-8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Knox</a:t>
            </a:r>
            <a:r>
              <a:rPr dirty="0" sz="1650" spc="5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County</a:t>
            </a:r>
            <a:r>
              <a:rPr dirty="0" sz="1650" spc="5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80">
                <a:solidFill>
                  <a:srgbClr val="F2493D"/>
                </a:solidFill>
                <a:latin typeface="Times New Roman"/>
                <a:cs typeface="Times New Roman"/>
              </a:rPr>
              <a:t>Cattleman's@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The</a:t>
            </a:r>
            <a:r>
              <a:rPr dirty="0" sz="1650" spc="-3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-20">
                <a:solidFill>
                  <a:srgbClr val="F2493D"/>
                </a:solidFill>
                <a:latin typeface="Times New Roman"/>
                <a:cs typeface="Times New Roman"/>
              </a:rPr>
              <a:t>Knox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County</a:t>
            </a:r>
            <a:r>
              <a:rPr dirty="0" sz="1650" spc="12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Extension</a:t>
            </a:r>
            <a:r>
              <a:rPr dirty="0" sz="1650" spc="26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-10">
                <a:solidFill>
                  <a:srgbClr val="F2493D"/>
                </a:solidFill>
                <a:latin typeface="Times New Roman"/>
                <a:cs typeface="Times New Roman"/>
              </a:rPr>
              <a:t>Office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2561545" y="7834172"/>
            <a:ext cx="386080" cy="2774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20202" sz="2475">
                <a:solidFill>
                  <a:srgbClr val="F2493D"/>
                </a:solidFill>
                <a:latin typeface="Times New Roman"/>
                <a:cs typeface="Times New Roman"/>
              </a:rPr>
              <a:t>4</a:t>
            </a:r>
            <a:r>
              <a:rPr dirty="0" sz="1050">
                <a:solidFill>
                  <a:srgbClr val="F2493D"/>
                </a:solidFill>
                <a:latin typeface="Arial"/>
                <a:cs typeface="Arial"/>
              </a:rPr>
              <a:t>th</a:t>
            </a:r>
            <a:r>
              <a:rPr dirty="0" sz="1050" spc="80">
                <a:solidFill>
                  <a:srgbClr val="F2493D"/>
                </a:solidFill>
                <a:latin typeface="Arial"/>
                <a:cs typeface="Arial"/>
              </a:rPr>
              <a:t> </a:t>
            </a:r>
            <a:r>
              <a:rPr dirty="0" baseline="-31746" sz="1575" spc="-75">
                <a:solidFill>
                  <a:srgbClr val="F2493D"/>
                </a:solidFill>
                <a:latin typeface="Arial"/>
                <a:cs typeface="Arial"/>
              </a:rPr>
              <a:t>-</a:t>
            </a:r>
            <a:endParaRPr baseline="-31746" sz="1575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135185" y="7907456"/>
            <a:ext cx="6014085" cy="2774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0504" indent="-217804">
              <a:lnSpc>
                <a:spcPct val="100000"/>
              </a:lnSpc>
              <a:spcBef>
                <a:spcPts val="100"/>
              </a:spcBef>
              <a:buClr>
                <a:srgbClr val="282A28"/>
              </a:buClr>
              <a:buChar char="•"/>
              <a:tabLst>
                <a:tab pos="230504" algn="l"/>
                <a:tab pos="1893570" algn="l"/>
              </a:tabLst>
            </a:pPr>
            <a:r>
              <a:rPr dirty="0" sz="1650" spc="70">
                <a:solidFill>
                  <a:srgbClr val="F2493D"/>
                </a:solidFill>
                <a:latin typeface="Times New Roman"/>
                <a:cs typeface="Times New Roman"/>
              </a:rPr>
              <a:t>January</a:t>
            </a:r>
            <a:r>
              <a:rPr dirty="0" sz="1650" spc="-5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65">
                <a:solidFill>
                  <a:srgbClr val="F2493D"/>
                </a:solidFill>
                <a:latin typeface="Times New Roman"/>
                <a:cs typeface="Times New Roman"/>
              </a:rPr>
              <a:t>2</a:t>
            </a:r>
            <a:r>
              <a:rPr dirty="0" sz="1650" spc="-24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F2493D"/>
                </a:solidFill>
                <a:latin typeface="Times New Roman"/>
                <a:cs typeface="Times New Roman"/>
              </a:rPr>
              <a:t>d</a:t>
            </a:r>
            <a:r>
              <a:rPr dirty="0" sz="1100" spc="114">
                <a:solidFill>
                  <a:srgbClr val="F2493D"/>
                </a:solidFill>
                <a:latin typeface="Times New Roman"/>
                <a:cs typeface="Times New Roman"/>
              </a:rPr>
              <a:t>  </a:t>
            </a:r>
            <a:r>
              <a:rPr dirty="0" sz="1100" spc="-50">
                <a:solidFill>
                  <a:srgbClr val="F2493D"/>
                </a:solidFill>
                <a:latin typeface="Times New Roman"/>
                <a:cs typeface="Times New Roman"/>
              </a:rPr>
              <a:t>-</a:t>
            </a:r>
            <a:r>
              <a:rPr dirty="0" sz="1100">
                <a:solidFill>
                  <a:srgbClr val="F2493D"/>
                </a:solidFill>
                <a:latin typeface="Times New Roman"/>
                <a:cs typeface="Times New Roman"/>
              </a:rPr>
              <a:t>	</a:t>
            </a:r>
            <a:r>
              <a:rPr dirty="0" sz="1650" spc="-20">
                <a:solidFill>
                  <a:srgbClr val="F2493D"/>
                </a:solidFill>
                <a:latin typeface="Times New Roman"/>
                <a:cs typeface="Times New Roman"/>
              </a:rPr>
              <a:t>2024</a:t>
            </a:r>
            <a:r>
              <a:rPr dirty="0" sz="1650" spc="-3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Kentucky</a:t>
            </a:r>
            <a:r>
              <a:rPr dirty="0" sz="1650" spc="11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70">
                <a:solidFill>
                  <a:srgbClr val="F2493D"/>
                </a:solidFill>
                <a:latin typeface="Times New Roman"/>
                <a:cs typeface="Times New Roman"/>
              </a:rPr>
              <a:t>Fruit</a:t>
            </a:r>
            <a:r>
              <a:rPr dirty="0" sz="1650" spc="2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70">
                <a:solidFill>
                  <a:srgbClr val="F2493D"/>
                </a:solidFill>
                <a:latin typeface="Times New Roman"/>
                <a:cs typeface="Times New Roman"/>
              </a:rPr>
              <a:t>and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 Vegetable</a:t>
            </a:r>
            <a:r>
              <a:rPr dirty="0" sz="1650" spc="-2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-10">
                <a:solidFill>
                  <a:srgbClr val="F2493D"/>
                </a:solidFill>
                <a:latin typeface="Times New Roman"/>
                <a:cs typeface="Times New Roman"/>
              </a:rPr>
              <a:t>Conference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356207" y="8255561"/>
            <a:ext cx="5035550" cy="2774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500" spc="105">
                <a:solidFill>
                  <a:srgbClr val="F2493D"/>
                </a:solidFill>
                <a:latin typeface="Arial"/>
                <a:cs typeface="Arial"/>
              </a:rPr>
              <a:t>@</a:t>
            </a:r>
            <a:r>
              <a:rPr dirty="0" sz="1500" spc="-145">
                <a:solidFill>
                  <a:srgbClr val="F2493D"/>
                </a:solidFill>
                <a:latin typeface="Arial"/>
                <a:cs typeface="Arial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Holiday</a:t>
            </a:r>
            <a:r>
              <a:rPr dirty="0" sz="1650" spc="7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5E46"/>
                </a:solidFill>
                <a:latin typeface="Times New Roman"/>
                <a:cs typeface="Times New Roman"/>
              </a:rPr>
              <a:t>Inn</a:t>
            </a:r>
            <a:r>
              <a:rPr dirty="0" sz="1650" spc="229">
                <a:solidFill>
                  <a:srgbClr val="F25E46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Sloan</a:t>
            </a:r>
            <a:r>
              <a:rPr dirty="0" sz="1650" spc="2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>
                <a:solidFill>
                  <a:srgbClr val="F2493D"/>
                </a:solidFill>
                <a:latin typeface="Times New Roman"/>
                <a:cs typeface="Times New Roman"/>
              </a:rPr>
              <a:t>Convention</a:t>
            </a:r>
            <a:r>
              <a:rPr dirty="0" sz="1650" spc="155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60">
                <a:solidFill>
                  <a:srgbClr val="F2493D"/>
                </a:solidFill>
                <a:latin typeface="Times New Roman"/>
                <a:cs typeface="Times New Roman"/>
              </a:rPr>
              <a:t>Center,</a:t>
            </a:r>
            <a:r>
              <a:rPr dirty="0" sz="1650" spc="-3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-25">
                <a:solidFill>
                  <a:srgbClr val="F2493D"/>
                </a:solidFill>
                <a:latin typeface="Times New Roman"/>
                <a:cs typeface="Times New Roman"/>
              </a:rPr>
              <a:t>Bowling</a:t>
            </a:r>
            <a:r>
              <a:rPr dirty="0" sz="1650" spc="-40">
                <a:solidFill>
                  <a:srgbClr val="F2493D"/>
                </a:solidFill>
                <a:latin typeface="Times New Roman"/>
                <a:cs typeface="Times New Roman"/>
              </a:rPr>
              <a:t> </a:t>
            </a:r>
            <a:r>
              <a:rPr dirty="0" sz="1650" spc="55">
                <a:solidFill>
                  <a:srgbClr val="F2493D"/>
                </a:solidFill>
                <a:latin typeface="Times New Roman"/>
                <a:cs typeface="Times New Roman"/>
              </a:rPr>
              <a:t>Green.</a:t>
            </a:r>
            <a:endParaRPr sz="1650">
              <a:latin typeface="Times New Roman"/>
              <a:cs typeface="Times New Roman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41559" y="8976705"/>
            <a:ext cx="1551940" cy="720090"/>
          </a:xfrm>
          <a:prstGeom prst="rect">
            <a:avLst/>
          </a:prstGeom>
        </p:spPr>
        <p:txBody>
          <a:bodyPr wrap="square" lIns="0" tIns="19685" rIns="0" bIns="0" rtlCol="0" vert="horz">
            <a:spAutoFit/>
          </a:bodyPr>
          <a:lstStyle/>
          <a:p>
            <a:pPr marL="17145" marR="219710" indent="-5080">
              <a:lnSpc>
                <a:spcPts val="1120"/>
              </a:lnSpc>
              <a:spcBef>
                <a:spcPts val="155"/>
              </a:spcBef>
            </a:pPr>
            <a:r>
              <a:rPr dirty="0" u="heavy" sz="950" spc="-10" b="1">
                <a:solidFill>
                  <a:srgbClr val="282A28"/>
                </a:solidFill>
                <a:uFill>
                  <a:solidFill>
                    <a:srgbClr val="282A28"/>
                  </a:solidFill>
                </a:uFill>
                <a:latin typeface="Times New Roman"/>
                <a:cs typeface="Times New Roman"/>
              </a:rPr>
              <a:t>CooplillhtEldllllillllllvlol</a:t>
            </a:r>
            <a:r>
              <a:rPr dirty="0" sz="950" spc="-10" b="1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850" spc="-75">
                <a:solidFill>
                  <a:srgbClr val="282A28"/>
                </a:solidFill>
                <a:latin typeface="Arial"/>
                <a:cs typeface="Arial"/>
              </a:rPr>
              <a:t>Agricdture</a:t>
            </a:r>
            <a:r>
              <a:rPr dirty="0" sz="900" spc="-75">
                <a:solidFill>
                  <a:srgbClr val="282A28"/>
                </a:solidFill>
                <a:latin typeface="Times New Roman"/>
                <a:cs typeface="Times New Roman"/>
              </a:rPr>
              <a:t>111d</a:t>
            </a:r>
            <a:r>
              <a:rPr dirty="0" sz="900" spc="-75">
                <a:solidFill>
                  <a:srgbClr val="282A28"/>
                </a:solidFill>
                <a:latin typeface="Arial"/>
                <a:cs typeface="Arial"/>
              </a:rPr>
              <a:t>Na1IIII</a:t>
            </a:r>
            <a:r>
              <a:rPr dirty="0" sz="900" spc="6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900" spc="-70">
                <a:solidFill>
                  <a:srgbClr val="282A28"/>
                </a:solidFill>
                <a:latin typeface="Times New Roman"/>
                <a:cs typeface="Times New Roman"/>
              </a:rPr>
              <a:t>Reeoun:es</a:t>
            </a:r>
            <a:r>
              <a:rPr dirty="0" sz="900" spc="50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850" spc="-35">
                <a:solidFill>
                  <a:srgbClr val="282A28"/>
                </a:solidFill>
                <a:latin typeface="Arial"/>
                <a:cs typeface="Arial"/>
              </a:rPr>
              <a:t>Flmlly</a:t>
            </a:r>
            <a:r>
              <a:rPr dirty="0" sz="850" spc="-4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900" spc="-40">
                <a:solidFill>
                  <a:srgbClr val="282A28"/>
                </a:solidFill>
                <a:latin typeface="Times New Roman"/>
                <a:cs typeface="Times New Roman"/>
              </a:rPr>
              <a:t>and</a:t>
            </a:r>
            <a:r>
              <a:rPr dirty="0" sz="900" spc="-7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1000" spc="-65">
                <a:solidFill>
                  <a:srgbClr val="282A28"/>
                </a:solidFill>
                <a:latin typeface="Times New Roman"/>
                <a:cs typeface="Times New Roman"/>
              </a:rPr>
              <a:t>Conuner</a:t>
            </a:r>
            <a:r>
              <a:rPr dirty="0" sz="1000" spc="-105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82A28"/>
                </a:solidFill>
                <a:latin typeface="Times New Roman"/>
                <a:cs typeface="Times New Roman"/>
              </a:rPr>
              <a:t>Sciences</a:t>
            </a:r>
            <a:endParaRPr sz="950">
              <a:latin typeface="Times New Roman"/>
              <a:cs typeface="Times New Roman"/>
            </a:endParaRPr>
          </a:p>
          <a:p>
            <a:pPr marL="20320">
              <a:lnSpc>
                <a:spcPts val="975"/>
              </a:lnSpc>
            </a:pPr>
            <a:r>
              <a:rPr dirty="0" sz="900" spc="-75">
                <a:solidFill>
                  <a:srgbClr val="282A28"/>
                </a:solidFill>
                <a:latin typeface="Arial"/>
                <a:cs typeface="Arial"/>
              </a:rPr>
              <a:t>4-</a:t>
            </a:r>
            <a:r>
              <a:rPr dirty="0" sz="900" spc="-105">
                <a:solidFill>
                  <a:srgbClr val="282A28"/>
                </a:solidFill>
                <a:latin typeface="Arial"/>
                <a:cs typeface="Arial"/>
              </a:rPr>
              <a:t>H</a:t>
            </a:r>
            <a:r>
              <a:rPr dirty="0" sz="900" spc="-114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900" spc="-120">
                <a:solidFill>
                  <a:srgbClr val="282A28"/>
                </a:solidFill>
                <a:latin typeface="Arial"/>
                <a:cs typeface="Arial"/>
              </a:rPr>
              <a:t>Youth</a:t>
            </a:r>
            <a:r>
              <a:rPr dirty="0" sz="900" spc="-9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82A28"/>
                </a:solidFill>
                <a:latin typeface="Times New Roman"/>
                <a:cs typeface="Times New Roman"/>
              </a:rPr>
              <a:t>DMlopment</a:t>
            </a:r>
            <a:endParaRPr sz="850">
              <a:latin typeface="Times New Roman"/>
              <a:cs typeface="Times New Roman"/>
            </a:endParaRPr>
          </a:p>
          <a:p>
            <a:pPr marL="22225">
              <a:lnSpc>
                <a:spcPts val="1080"/>
              </a:lnSpc>
            </a:pPr>
            <a:r>
              <a:rPr dirty="0" sz="900" spc="-100">
                <a:solidFill>
                  <a:srgbClr val="282A28"/>
                </a:solidFill>
                <a:latin typeface="Times New Roman"/>
                <a:cs typeface="Times New Roman"/>
              </a:rPr>
              <a:t>c:ommunlty</a:t>
            </a:r>
            <a:r>
              <a:rPr dirty="0" sz="900" spc="-2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900" spc="-40">
                <a:solidFill>
                  <a:srgbClr val="282A28"/>
                </a:solidFill>
                <a:latin typeface="Times New Roman"/>
                <a:cs typeface="Times New Roman"/>
              </a:rPr>
              <a:t>and</a:t>
            </a:r>
            <a:r>
              <a:rPr dirty="0" sz="900" spc="-35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950" spc="-130">
                <a:solidFill>
                  <a:srgbClr val="282A28"/>
                </a:solidFill>
                <a:latin typeface="Times New Roman"/>
                <a:cs typeface="Times New Roman"/>
              </a:rPr>
              <a:t>Economic</a:t>
            </a:r>
            <a:r>
              <a:rPr dirty="0" sz="950" spc="-1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u="heavy" sz="850" spc="-20">
                <a:solidFill>
                  <a:srgbClr val="282A28"/>
                </a:solidFill>
                <a:uFill>
                  <a:solidFill>
                    <a:srgbClr val="282A28"/>
                  </a:solidFill>
                </a:uFill>
                <a:latin typeface="Times New Roman"/>
                <a:cs typeface="Times New Roman"/>
              </a:rPr>
              <a:t>DMklpment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2358520" y="8992991"/>
            <a:ext cx="3433445" cy="711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6510">
              <a:lnSpc>
                <a:spcPts val="770"/>
              </a:lnSpc>
              <a:spcBef>
                <a:spcPts val="100"/>
              </a:spcBef>
            </a:pPr>
            <a:r>
              <a:rPr dirty="0" sz="750" spc="-30">
                <a:solidFill>
                  <a:srgbClr val="282A28"/>
                </a:solidFill>
                <a:latin typeface="Arial"/>
                <a:cs typeface="Arial"/>
              </a:rPr>
              <a:t>Ecu:lbonllPlllOfll!IColKenklckyCoopn!M</a:t>
            </a:r>
            <a:r>
              <a:rPr dirty="0" sz="750" spc="100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750">
                <a:solidFill>
                  <a:srgbClr val="282A28"/>
                </a:solidFill>
                <a:latin typeface="Times New Roman"/>
                <a:cs typeface="Times New Roman"/>
              </a:rPr>
              <a:t>EdtnllollNM</a:t>
            </a:r>
            <a:r>
              <a:rPr dirty="0" sz="750" spc="355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750" spc="-10">
                <a:solidFill>
                  <a:srgbClr val="464948"/>
                </a:solidFill>
                <a:latin typeface="Times New Roman"/>
                <a:cs typeface="Times New Roman"/>
              </a:rPr>
              <a:t>ll</a:t>
            </a:r>
            <a:r>
              <a:rPr dirty="0" sz="750" spc="-10">
                <a:solidFill>
                  <a:srgbClr val="282A28"/>
                </a:solidFill>
                <a:latin typeface="Times New Roman"/>
                <a:cs typeface="Times New Roman"/>
              </a:rPr>
              <a:t>pecJCJltreganllladeconomic</a:t>
            </a:r>
            <a:endParaRPr sz="750">
              <a:latin typeface="Times New Roman"/>
              <a:cs typeface="Times New Roman"/>
            </a:endParaRPr>
          </a:p>
          <a:p>
            <a:pPr marL="20320">
              <a:lnSpc>
                <a:spcPts val="785"/>
              </a:lnSpc>
            </a:pPr>
            <a:r>
              <a:rPr dirty="0" sz="900" spc="-90">
                <a:solidFill>
                  <a:srgbClr val="282A28"/>
                </a:solidFill>
                <a:latin typeface="Times New Roman"/>
                <a:cs typeface="Times New Roman"/>
              </a:rPr>
              <a:t>or </a:t>
            </a:r>
            <a:r>
              <a:rPr dirty="0" sz="800" spc="-70">
                <a:solidFill>
                  <a:srgbClr val="282A28"/>
                </a:solidFill>
                <a:latin typeface="Times New Roman"/>
                <a:cs typeface="Times New Roman"/>
              </a:rPr>
              <a:t>social</a:t>
            </a:r>
            <a:r>
              <a:rPr dirty="0" sz="800" spc="-55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750" spc="-70">
                <a:solidFill>
                  <a:srgbClr val="282A28"/>
                </a:solidFill>
                <a:latin typeface="Arial"/>
                <a:cs typeface="Arial"/>
              </a:rPr>
              <a:t>Slltll5111d</a:t>
            </a:r>
            <a:r>
              <a:rPr dirty="0" sz="750" spc="-9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50" spc="-35">
                <a:solidFill>
                  <a:srgbClr val="464948"/>
                </a:solidFill>
                <a:latin typeface="Times New Roman"/>
                <a:cs typeface="Times New Roman"/>
              </a:rPr>
              <a:t>wt</a:t>
            </a:r>
            <a:r>
              <a:rPr dirty="0" sz="850" spc="135">
                <a:solidFill>
                  <a:srgbClr val="464948"/>
                </a:solidFill>
                <a:latin typeface="Times New Roman"/>
                <a:cs typeface="Times New Roman"/>
              </a:rPr>
              <a:t> </a:t>
            </a:r>
            <a:r>
              <a:rPr dirty="0" sz="700" spc="-35">
                <a:solidFill>
                  <a:srgbClr val="282A28"/>
                </a:solidFill>
                <a:latin typeface="Arial"/>
                <a:cs typeface="Arial"/>
              </a:rPr>
              <a:t>not</a:t>
            </a:r>
            <a:r>
              <a:rPr dirty="0" sz="700" spc="-8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282A28"/>
                </a:solidFill>
                <a:latin typeface="Arial"/>
                <a:cs typeface="Arial"/>
              </a:rPr>
              <a:t>di1alnNle</a:t>
            </a:r>
            <a:r>
              <a:rPr dirty="0" sz="700" spc="-100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900" spc="-20">
                <a:solidFill>
                  <a:srgbClr val="282A28"/>
                </a:solidFill>
                <a:latin typeface="Times New Roman"/>
                <a:cs typeface="Times New Roman"/>
              </a:rPr>
              <a:t>an</a:t>
            </a:r>
            <a:r>
              <a:rPr dirty="0" sz="750" spc="-20">
                <a:solidFill>
                  <a:srgbClr val="282A28"/>
                </a:solidFill>
                <a:latin typeface="Arial"/>
                <a:cs typeface="Arial"/>
              </a:rPr>
              <a:t>h</a:t>
            </a:r>
            <a:r>
              <a:rPr dirty="0" sz="750" spc="295">
                <a:solidFill>
                  <a:srgbClr val="282A28"/>
                </a:solidFill>
                <a:latin typeface="Arial"/>
                <a:cs typeface="Arial"/>
              </a:rPr>
              <a:t>  </a:t>
            </a:r>
            <a:r>
              <a:rPr dirty="0" sz="800" spc="-30">
                <a:solidFill>
                  <a:srgbClr val="282A28"/>
                </a:solidFill>
                <a:latin typeface="Times New Roman"/>
                <a:cs typeface="Times New Roman"/>
              </a:rPr>
              <a:t>blsls</a:t>
            </a:r>
            <a:r>
              <a:rPr dirty="0" sz="800" spc="-8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900" spc="-60">
                <a:solidFill>
                  <a:srgbClr val="282A28"/>
                </a:solidFill>
                <a:latin typeface="Times New Roman"/>
                <a:cs typeface="Times New Roman"/>
              </a:rPr>
              <a:t>at</a:t>
            </a:r>
            <a:r>
              <a:rPr dirty="0" sz="900" spc="-9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900" spc="-60">
                <a:solidFill>
                  <a:srgbClr val="282A28"/>
                </a:solidFill>
                <a:latin typeface="Times New Roman"/>
                <a:cs typeface="Times New Roman"/>
              </a:rPr>
              <a:t>race</a:t>
            </a:r>
            <a:r>
              <a:rPr dirty="0" sz="900" spc="-60">
                <a:solidFill>
                  <a:srgbClr val="6E7772"/>
                </a:solidFill>
                <a:latin typeface="Times New Roman"/>
                <a:cs typeface="Times New Roman"/>
              </a:rPr>
              <a:t>.</a:t>
            </a:r>
            <a:r>
              <a:rPr dirty="0" sz="800" spc="-60">
                <a:solidFill>
                  <a:srgbClr val="282A28"/>
                </a:solidFill>
                <a:latin typeface="Times New Roman"/>
                <a:cs typeface="Times New Roman"/>
              </a:rPr>
              <a:t>calor</a:t>
            </a:r>
            <a:r>
              <a:rPr dirty="0" sz="800" spc="-60">
                <a:solidFill>
                  <a:srgbClr val="464948"/>
                </a:solidFill>
                <a:latin typeface="Times New Roman"/>
                <a:cs typeface="Times New Roman"/>
              </a:rPr>
              <a:t>,</a:t>
            </a:r>
            <a:r>
              <a:rPr dirty="0" sz="800" spc="-60">
                <a:solidFill>
                  <a:srgbClr val="282A28"/>
                </a:solidFill>
                <a:latin typeface="Times New Roman"/>
                <a:cs typeface="Times New Roman"/>
              </a:rPr>
              <a:t>ethnic</a:t>
            </a:r>
            <a:r>
              <a:rPr dirty="0" sz="800" spc="-85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750" spc="-30">
                <a:solidFill>
                  <a:srgbClr val="282A28"/>
                </a:solidFill>
                <a:latin typeface="Times New Roman"/>
                <a:cs typeface="Times New Roman"/>
              </a:rPr>
              <a:t>ongin</a:t>
            </a:r>
            <a:r>
              <a:rPr dirty="0" sz="750" spc="-30">
                <a:solidFill>
                  <a:srgbClr val="898E89"/>
                </a:solidFill>
                <a:latin typeface="Times New Roman"/>
                <a:cs typeface="Times New Roman"/>
              </a:rPr>
              <a:t>,</a:t>
            </a:r>
            <a:r>
              <a:rPr dirty="0" sz="750" spc="-30">
                <a:solidFill>
                  <a:srgbClr val="282A28"/>
                </a:solidFill>
                <a:latin typeface="Arial"/>
                <a:cs typeface="Arial"/>
              </a:rPr>
              <a:t>lllbOIIII</a:t>
            </a:r>
            <a:r>
              <a:rPr dirty="0" sz="750" spc="-30">
                <a:solidFill>
                  <a:srgbClr val="282A28"/>
                </a:solidFill>
                <a:latin typeface="Times New Roman"/>
                <a:cs typeface="Times New Roman"/>
              </a:rPr>
              <a:t>ongin</a:t>
            </a:r>
            <a:r>
              <a:rPr dirty="0" sz="750" spc="-30">
                <a:solidFill>
                  <a:srgbClr val="49744F"/>
                </a:solidFill>
                <a:latin typeface="Times New Roman"/>
                <a:cs typeface="Times New Roman"/>
              </a:rPr>
              <a:t>,</a:t>
            </a:r>
            <a:r>
              <a:rPr dirty="0" sz="900" spc="-30">
                <a:solidFill>
                  <a:srgbClr val="282A28"/>
                </a:solidFill>
                <a:latin typeface="Times New Roman"/>
                <a:cs typeface="Times New Roman"/>
              </a:rPr>
              <a:t>creeo,</a:t>
            </a:r>
            <a:endParaRPr sz="900">
              <a:latin typeface="Times New Roman"/>
              <a:cs typeface="Times New Roman"/>
            </a:endParaRPr>
          </a:p>
          <a:p>
            <a:pPr marL="17780">
              <a:lnSpc>
                <a:spcPts val="815"/>
              </a:lnSpc>
            </a:pPr>
            <a:r>
              <a:rPr dirty="0" sz="750" spc="-30">
                <a:solidFill>
                  <a:srgbClr val="282A28"/>
                </a:solidFill>
                <a:latin typeface="Arial"/>
                <a:cs typeface="Arial"/>
              </a:rPr>
              <a:t>miglon.</a:t>
            </a:r>
            <a:r>
              <a:rPr dirty="0" sz="700" spc="-30">
                <a:solidFill>
                  <a:srgbClr val="282A28"/>
                </a:solidFill>
                <a:latin typeface="Arial"/>
                <a:cs typeface="Arial"/>
              </a:rPr>
              <a:t>polllical</a:t>
            </a:r>
            <a:r>
              <a:rPr dirty="0" sz="700" spc="2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50" spc="-80">
                <a:solidFill>
                  <a:srgbClr val="282A28"/>
                </a:solidFill>
                <a:latin typeface="Times New Roman"/>
                <a:cs typeface="Times New Roman"/>
              </a:rPr>
              <a:t>belef.</a:t>
            </a:r>
            <a:r>
              <a:rPr dirty="0" sz="750" spc="-80">
                <a:solidFill>
                  <a:srgbClr val="282A28"/>
                </a:solidFill>
                <a:latin typeface="Arial"/>
                <a:cs typeface="Arial"/>
              </a:rPr>
              <a:t>RX.</a:t>
            </a:r>
            <a:r>
              <a:rPr dirty="0" sz="800" spc="-80">
                <a:solidFill>
                  <a:srgbClr val="282A28"/>
                </a:solidFill>
                <a:latin typeface="Times New Roman"/>
                <a:cs typeface="Times New Roman"/>
              </a:rPr>
              <a:t>sexualClllenlalion</a:t>
            </a:r>
            <a:r>
              <a:rPr dirty="0" sz="800" spc="-80">
                <a:solidFill>
                  <a:srgbClr val="464948"/>
                </a:solidFill>
                <a:latin typeface="Times New Roman"/>
                <a:cs typeface="Times New Roman"/>
              </a:rPr>
              <a:t>.</a:t>
            </a:r>
            <a:r>
              <a:rPr dirty="0" sz="950" spc="-80">
                <a:solidFill>
                  <a:srgbClr val="282A28"/>
                </a:solidFill>
                <a:latin typeface="Times New Roman"/>
                <a:cs typeface="Times New Roman"/>
              </a:rPr>
              <a:t>Oender</a:t>
            </a:r>
            <a:r>
              <a:rPr dirty="0" sz="950" spc="8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750" spc="-95">
                <a:solidFill>
                  <a:srgbClr val="282A28"/>
                </a:solidFill>
                <a:latin typeface="Times New Roman"/>
                <a:cs typeface="Times New Roman"/>
              </a:rPr>
              <a:t>Identity</a:t>
            </a:r>
            <a:r>
              <a:rPr dirty="0" sz="750" spc="-95">
                <a:solidFill>
                  <a:srgbClr val="6E7772"/>
                </a:solidFill>
                <a:latin typeface="Times New Roman"/>
                <a:cs typeface="Times New Roman"/>
              </a:rPr>
              <a:t>,</a:t>
            </a:r>
            <a:r>
              <a:rPr dirty="0" sz="950" spc="-95">
                <a:solidFill>
                  <a:srgbClr val="282A28"/>
                </a:solidFill>
                <a:latin typeface="Times New Roman"/>
                <a:cs typeface="Times New Roman"/>
              </a:rPr>
              <a:t>Oender</a:t>
            </a:r>
            <a:r>
              <a:rPr dirty="0" sz="950" spc="45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750" spc="-50">
                <a:solidFill>
                  <a:srgbClr val="282A28"/>
                </a:solidFill>
                <a:latin typeface="Times New Roman"/>
                <a:cs typeface="Times New Roman"/>
              </a:rPr>
              <a:t>eJIIQIIIOn</a:t>
            </a:r>
            <a:r>
              <a:rPr dirty="0" sz="750" spc="-50">
                <a:solidFill>
                  <a:srgbClr val="6E7772"/>
                </a:solidFill>
                <a:latin typeface="Times New Roman"/>
                <a:cs typeface="Times New Roman"/>
              </a:rPr>
              <a:t>,</a:t>
            </a:r>
            <a:r>
              <a:rPr dirty="0" sz="750" spc="30">
                <a:solidFill>
                  <a:srgbClr val="6E7772"/>
                </a:solidFill>
                <a:latin typeface="Times New Roman"/>
                <a:cs typeface="Times New Roman"/>
              </a:rPr>
              <a:t> </a:t>
            </a:r>
            <a:r>
              <a:rPr dirty="0" sz="700" spc="-10">
                <a:solidFill>
                  <a:srgbClr val="282A28"/>
                </a:solidFill>
                <a:latin typeface="Times New Roman"/>
                <a:cs typeface="Times New Roman"/>
              </a:rPr>
              <a:t>pregnRy.</a:t>
            </a:r>
            <a:r>
              <a:rPr dirty="0" sz="800" spc="-10">
                <a:solidFill>
                  <a:srgbClr val="282A28"/>
                </a:solidFill>
                <a:latin typeface="Arial"/>
                <a:cs typeface="Arial"/>
              </a:rPr>
              <a:t>mart:al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ts val="819"/>
              </a:lnSpc>
              <a:tabLst>
                <a:tab pos="1368425" algn="l"/>
                <a:tab pos="3168650" algn="l"/>
              </a:tabLst>
            </a:pPr>
            <a:r>
              <a:rPr dirty="0" sz="800" spc="-60">
                <a:solidFill>
                  <a:srgbClr val="282A28"/>
                </a:solidFill>
                <a:latin typeface="Times New Roman"/>
                <a:cs typeface="Times New Roman"/>
              </a:rPr>
              <a:t>1111us</a:t>
            </a:r>
            <a:r>
              <a:rPr dirty="0" sz="800" spc="-60">
                <a:solidFill>
                  <a:srgbClr val="6E7772"/>
                </a:solidFill>
                <a:latin typeface="Times New Roman"/>
                <a:cs typeface="Times New Roman"/>
              </a:rPr>
              <a:t>,</a:t>
            </a:r>
            <a:r>
              <a:rPr dirty="0" sz="750" spc="-60">
                <a:solidFill>
                  <a:srgbClr val="282A28"/>
                </a:solidFill>
                <a:latin typeface="Times New Roman"/>
                <a:cs typeface="Times New Roman"/>
              </a:rPr>
              <a:t>genetic</a:t>
            </a:r>
            <a:r>
              <a:rPr dirty="0" sz="750" spc="35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850" spc="-114">
                <a:solidFill>
                  <a:srgbClr val="282A28"/>
                </a:solidFill>
                <a:latin typeface="Times New Roman"/>
                <a:cs typeface="Times New Roman"/>
              </a:rPr>
              <a:t>lnlorma1lon.</a:t>
            </a:r>
            <a:r>
              <a:rPr dirty="0" sz="850" spc="15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800" spc="-20">
                <a:solidFill>
                  <a:srgbClr val="282A28"/>
                </a:solidFill>
                <a:latin typeface="Times New Roman"/>
                <a:cs typeface="Times New Roman"/>
              </a:rPr>
              <a:t>age</a:t>
            </a:r>
            <a:r>
              <a:rPr dirty="0" sz="800" spc="-20">
                <a:solidFill>
                  <a:srgbClr val="6E4F50"/>
                </a:solidFill>
                <a:latin typeface="Times New Roman"/>
                <a:cs typeface="Times New Roman"/>
              </a:rPr>
              <a:t>,</a:t>
            </a:r>
            <a:r>
              <a:rPr dirty="0" sz="800">
                <a:solidFill>
                  <a:srgbClr val="6E4F50"/>
                </a:solidFill>
                <a:latin typeface="Times New Roman"/>
                <a:cs typeface="Times New Roman"/>
              </a:rPr>
              <a:t>	</a:t>
            </a:r>
            <a:r>
              <a:rPr dirty="0" sz="750" spc="-30">
                <a:solidFill>
                  <a:srgbClr val="282A28"/>
                </a:solidFill>
                <a:latin typeface="Times New Roman"/>
                <a:cs typeface="Times New Roman"/>
              </a:rPr>
              <a:t>llllus</a:t>
            </a:r>
            <a:r>
              <a:rPr dirty="0" sz="750" spc="-30">
                <a:solidFill>
                  <a:srgbClr val="6E7772"/>
                </a:solidFill>
                <a:latin typeface="Times New Roman"/>
                <a:cs typeface="Times New Roman"/>
              </a:rPr>
              <a:t>.</a:t>
            </a:r>
            <a:r>
              <a:rPr dirty="0" sz="950" spc="-30">
                <a:solidFill>
                  <a:srgbClr val="282A28"/>
                </a:solidFill>
                <a:latin typeface="Times New Roman"/>
                <a:cs typeface="Times New Roman"/>
              </a:rPr>
              <a:t>or</a:t>
            </a:r>
            <a:r>
              <a:rPr dirty="0" sz="800" spc="-30">
                <a:solidFill>
                  <a:srgbClr val="282A28"/>
                </a:solidFill>
                <a:latin typeface="Arial"/>
                <a:cs typeface="Arial"/>
              </a:rPr>
              <a:t>phylical</a:t>
            </a:r>
            <a:r>
              <a:rPr dirty="0" sz="950" spc="-30">
                <a:solidFill>
                  <a:srgbClr val="282A28"/>
                </a:solidFill>
                <a:latin typeface="Times New Roman"/>
                <a:cs typeface="Times New Roman"/>
              </a:rPr>
              <a:t>or</a:t>
            </a:r>
            <a:r>
              <a:rPr dirty="0" sz="800" spc="-30">
                <a:solidFill>
                  <a:srgbClr val="282A28"/>
                </a:solidFill>
                <a:latin typeface="Arial"/>
                <a:cs typeface="Arial"/>
              </a:rPr>
              <a:t>menlll</a:t>
            </a:r>
            <a:r>
              <a:rPr dirty="0" sz="750" spc="-30">
                <a:solidFill>
                  <a:srgbClr val="282A28"/>
                </a:solidFill>
                <a:latin typeface="Times New Roman"/>
                <a:cs typeface="Times New Roman"/>
              </a:rPr>
              <a:t>diubillly</a:t>
            </a:r>
            <a:r>
              <a:rPr dirty="0" sz="750" spc="-30">
                <a:solidFill>
                  <a:srgbClr val="6E7772"/>
                </a:solidFill>
                <a:latin typeface="Times New Roman"/>
                <a:cs typeface="Times New Roman"/>
              </a:rPr>
              <a:t>.</a:t>
            </a:r>
            <a:r>
              <a:rPr dirty="0" sz="750" spc="-30">
                <a:solidFill>
                  <a:srgbClr val="282A28"/>
                </a:solidFill>
                <a:latin typeface="Arial"/>
                <a:cs typeface="Arial"/>
              </a:rPr>
              <a:t>lWve!llty</a:t>
            </a:r>
            <a:r>
              <a:rPr dirty="0" sz="750" spc="150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 spc="-50" i="1">
                <a:solidFill>
                  <a:srgbClr val="282A28"/>
                </a:solidFill>
                <a:latin typeface="Arial"/>
                <a:cs typeface="Arial"/>
              </a:rPr>
              <a:t>d</a:t>
            </a:r>
            <a:r>
              <a:rPr dirty="0" sz="800" i="1">
                <a:solidFill>
                  <a:srgbClr val="282A28"/>
                </a:solidFill>
                <a:latin typeface="Arial"/>
                <a:cs typeface="Arial"/>
              </a:rPr>
              <a:t>	</a:t>
            </a:r>
            <a:r>
              <a:rPr dirty="0" sz="800" spc="1280" i="1">
                <a:solidFill>
                  <a:srgbClr val="6E7772"/>
                </a:solidFill>
                <a:latin typeface="Arial"/>
                <a:cs typeface="Arial"/>
              </a:rPr>
              <a:t>­</a:t>
            </a:r>
            <a:endParaRPr sz="800">
              <a:latin typeface="Arial"/>
              <a:cs typeface="Arial"/>
            </a:endParaRPr>
          </a:p>
          <a:p>
            <a:pPr marL="22860">
              <a:lnSpc>
                <a:spcPts val="915"/>
              </a:lnSpc>
              <a:tabLst>
                <a:tab pos="671195" algn="l"/>
              </a:tabLst>
            </a:pPr>
            <a:r>
              <a:rPr dirty="0" sz="750" spc="-60">
                <a:solidFill>
                  <a:srgbClr val="282A28"/>
                </a:solidFill>
                <a:latin typeface="Times New Roman"/>
                <a:cs typeface="Times New Roman"/>
              </a:rPr>
              <a:t>Kenh,cky</a:t>
            </a:r>
            <a:r>
              <a:rPr dirty="0" sz="750" spc="-2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800" spc="-10">
                <a:solidFill>
                  <a:srgbClr val="282A28"/>
                </a:solidFill>
                <a:latin typeface="Times New Roman"/>
                <a:cs typeface="Times New Roman"/>
              </a:rPr>
              <a:t>Sta1t</a:t>
            </a:r>
            <a:r>
              <a:rPr dirty="0" sz="800">
                <a:solidFill>
                  <a:srgbClr val="282A28"/>
                </a:solidFill>
                <a:latin typeface="Times New Roman"/>
                <a:cs typeface="Times New Roman"/>
              </a:rPr>
              <a:t>	</a:t>
            </a:r>
            <a:r>
              <a:rPr dirty="0" sz="800" spc="1000">
                <a:solidFill>
                  <a:srgbClr val="6E7772"/>
                </a:solidFill>
                <a:latin typeface="Times New Roman"/>
                <a:cs typeface="Times New Roman"/>
              </a:rPr>
              <a:t>.</a:t>
            </a:r>
            <a:r>
              <a:rPr dirty="0" sz="800" spc="30">
                <a:solidFill>
                  <a:srgbClr val="6E7772"/>
                </a:solidFill>
                <a:latin typeface="Times New Roman"/>
                <a:cs typeface="Times New Roman"/>
              </a:rPr>
              <a:t> </a:t>
            </a:r>
            <a:r>
              <a:rPr dirty="0" sz="800" spc="-65">
                <a:solidFill>
                  <a:srgbClr val="282A28"/>
                </a:solidFill>
                <a:latin typeface="Times New Roman"/>
                <a:cs typeface="Times New Roman"/>
              </a:rPr>
              <a:t>U</a:t>
            </a:r>
            <a:r>
              <a:rPr dirty="0" sz="800" spc="-65">
                <a:solidFill>
                  <a:srgbClr val="9E9E97"/>
                </a:solidFill>
                <a:latin typeface="Times New Roman"/>
                <a:cs typeface="Times New Roman"/>
              </a:rPr>
              <a:t>.</a:t>
            </a:r>
            <a:r>
              <a:rPr dirty="0" sz="800" spc="-65">
                <a:solidFill>
                  <a:srgbClr val="282A28"/>
                </a:solidFill>
                <a:latin typeface="Times New Roman"/>
                <a:cs typeface="Times New Roman"/>
              </a:rPr>
              <a:t>S</a:t>
            </a:r>
            <a:r>
              <a:rPr dirty="0" sz="800" spc="-65">
                <a:solidFill>
                  <a:srgbClr val="9E9E97"/>
                </a:solidFill>
                <a:latin typeface="Times New Roman"/>
                <a:cs typeface="Times New Roman"/>
              </a:rPr>
              <a:t>.</a:t>
            </a:r>
            <a:r>
              <a:rPr dirty="0" sz="750" spc="-65">
                <a:solidFill>
                  <a:srgbClr val="282A28"/>
                </a:solidFill>
                <a:latin typeface="Times New Roman"/>
                <a:cs typeface="Times New Roman"/>
              </a:rPr>
              <a:t>Department</a:t>
            </a:r>
            <a:r>
              <a:rPr dirty="0" sz="750" spc="10">
                <a:solidFill>
                  <a:srgbClr val="282A28"/>
                </a:solidFill>
                <a:latin typeface="Times New Roman"/>
                <a:cs typeface="Times New Roman"/>
              </a:rPr>
              <a:t> </a:t>
            </a:r>
            <a:r>
              <a:rPr dirty="0" sz="900" spc="-40">
                <a:solidFill>
                  <a:srgbClr val="282A28"/>
                </a:solidFill>
                <a:latin typeface="Times New Roman"/>
                <a:cs typeface="Times New Roman"/>
              </a:rPr>
              <a:t>at</a:t>
            </a:r>
            <a:r>
              <a:rPr dirty="0" sz="800" spc="-40">
                <a:solidFill>
                  <a:srgbClr val="282A28"/>
                </a:solidFill>
                <a:latin typeface="Times New Roman"/>
                <a:cs typeface="Times New Roman"/>
              </a:rPr>
              <a:t>Agriculture</a:t>
            </a:r>
            <a:r>
              <a:rPr dirty="0" sz="800" spc="-40">
                <a:solidFill>
                  <a:srgbClr val="6E7772"/>
                </a:solidFill>
                <a:latin typeface="Times New Roman"/>
                <a:cs typeface="Times New Roman"/>
              </a:rPr>
              <a:t>,</a:t>
            </a:r>
            <a:r>
              <a:rPr dirty="0" sz="800" spc="-40">
                <a:solidFill>
                  <a:srgbClr val="282A28"/>
                </a:solidFill>
                <a:latin typeface="Times New Roman"/>
                <a:cs typeface="Times New Roman"/>
              </a:rPr>
              <a:t>and</a:t>
            </a:r>
            <a:r>
              <a:rPr dirty="0" sz="700" spc="-40">
                <a:solidFill>
                  <a:srgbClr val="282A28"/>
                </a:solidFill>
                <a:latin typeface="Arial"/>
                <a:cs typeface="Arial"/>
              </a:rPr>
              <a:t>Kfflucky</a:t>
            </a:r>
            <a:r>
              <a:rPr dirty="0" sz="700" spc="-5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800" spc="-10">
                <a:solidFill>
                  <a:srgbClr val="282A28"/>
                </a:solidFill>
                <a:latin typeface="Times New Roman"/>
                <a:cs typeface="Times New Roman"/>
              </a:rPr>
              <a:t>&lt;'.olnies</a:t>
            </a:r>
            <a:r>
              <a:rPr dirty="0" sz="800" spc="-10">
                <a:solidFill>
                  <a:srgbClr val="6E7772"/>
                </a:solidFill>
                <a:latin typeface="Times New Roman"/>
                <a:cs typeface="Times New Roman"/>
              </a:rPr>
              <a:t>,</a:t>
            </a:r>
            <a:r>
              <a:rPr dirty="0" sz="800" spc="-10">
                <a:solidFill>
                  <a:srgbClr val="282A28"/>
                </a:solidFill>
                <a:latin typeface="Times New Roman"/>
                <a:cs typeface="Times New Roman"/>
              </a:rPr>
              <a:t>Coopeming</a:t>
            </a:r>
            <a:r>
              <a:rPr dirty="0" sz="800" spc="-10">
                <a:solidFill>
                  <a:srgbClr val="898E89"/>
                </a:solidFill>
                <a:latin typeface="Times New Roman"/>
                <a:cs typeface="Times New Roman"/>
              </a:rPr>
              <a:t>.</a:t>
            </a:r>
            <a:endParaRPr sz="800">
              <a:latin typeface="Times New Roman"/>
              <a:cs typeface="Times New Roman"/>
            </a:endParaRPr>
          </a:p>
          <a:p>
            <a:pPr marL="16510">
              <a:lnSpc>
                <a:spcPct val="100000"/>
              </a:lnSpc>
              <a:spcBef>
                <a:spcPts val="219"/>
              </a:spcBef>
            </a:pPr>
            <a:r>
              <a:rPr dirty="0" sz="800" spc="-40">
                <a:solidFill>
                  <a:srgbClr val="282A28"/>
                </a:solidFill>
                <a:latin typeface="Arial"/>
                <a:cs typeface="Arial"/>
              </a:rPr>
              <a:t>LEXINGTON</a:t>
            </a:r>
            <a:r>
              <a:rPr dirty="0" sz="800" spc="-40">
                <a:solidFill>
                  <a:srgbClr val="464948"/>
                </a:solidFill>
                <a:latin typeface="Arial"/>
                <a:cs typeface="Arial"/>
              </a:rPr>
              <a:t>,</a:t>
            </a:r>
            <a:r>
              <a:rPr dirty="0" sz="800" spc="-40">
                <a:solidFill>
                  <a:srgbClr val="282A28"/>
                </a:solidFill>
                <a:latin typeface="Arial"/>
                <a:cs typeface="Arial"/>
              </a:rPr>
              <a:t>KY</a:t>
            </a:r>
            <a:r>
              <a:rPr dirty="0" sz="900" spc="-40">
                <a:solidFill>
                  <a:srgbClr val="282A28"/>
                </a:solidFill>
                <a:latin typeface="Times New Roman"/>
                <a:cs typeface="Times New Roman"/>
              </a:rPr>
              <a:t>'115'6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1" name="object 21" descr=""/>
          <p:cNvSpPr/>
          <p:nvPr/>
        </p:nvSpPr>
        <p:spPr>
          <a:xfrm>
            <a:off x="6028861" y="9691972"/>
            <a:ext cx="1136650" cy="0"/>
          </a:xfrm>
          <a:custGeom>
            <a:avLst/>
            <a:gdLst/>
            <a:ahLst/>
            <a:cxnLst/>
            <a:rect l="l" t="t" r="r" b="b"/>
            <a:pathLst>
              <a:path w="1136650" h="0">
                <a:moveTo>
                  <a:pt x="0" y="0"/>
                </a:moveTo>
                <a:lnTo>
                  <a:pt x="1136523" y="0"/>
                </a:lnTo>
              </a:path>
            </a:pathLst>
          </a:custGeom>
          <a:ln w="12723">
            <a:solidFill>
              <a:srgbClr val="282A28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/>
          <p:nvPr/>
        </p:nvSpPr>
        <p:spPr>
          <a:xfrm>
            <a:off x="6016161" y="8763212"/>
            <a:ext cx="813435" cy="1125220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7200" spc="-229">
                <a:solidFill>
                  <a:srgbClr val="282A28"/>
                </a:solidFill>
                <a:latin typeface="Microsoft Sans Serif"/>
                <a:cs typeface="Microsoft Sans Serif"/>
              </a:rPr>
              <a:t>-</a:t>
            </a:r>
            <a:r>
              <a:rPr dirty="0" sz="7200" spc="-465">
                <a:solidFill>
                  <a:srgbClr val="282A28"/>
                </a:solidFill>
                <a:latin typeface="Microsoft Sans Serif"/>
                <a:cs typeface="Microsoft Sans Serif"/>
              </a:rPr>
              <a:t>�</a:t>
            </a:r>
            <a:endParaRPr sz="7200">
              <a:latin typeface="Microsoft Sans Serif"/>
              <a:cs typeface="Microsoft Sans Serif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6677886" y="9551789"/>
            <a:ext cx="753110" cy="140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40">
                <a:solidFill>
                  <a:srgbClr val="282A28"/>
                </a:solidFill>
                <a:latin typeface="Arial"/>
                <a:cs typeface="Arial"/>
              </a:rPr>
              <a:t>with</a:t>
            </a:r>
            <a:r>
              <a:rPr dirty="0" sz="750" spc="-114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700" spc="-35">
                <a:solidFill>
                  <a:srgbClr val="282A28"/>
                </a:solidFill>
                <a:latin typeface="Arial"/>
                <a:cs typeface="Arial"/>
              </a:rPr>
              <a:t>pitor</a:t>
            </a:r>
            <a:r>
              <a:rPr dirty="0" sz="700" spc="-10">
                <a:solidFill>
                  <a:srgbClr val="282A28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282A28"/>
                </a:solidFill>
                <a:latin typeface="Times New Roman"/>
                <a:cs typeface="Times New Roman"/>
              </a:rPr>
              <a:t>nollc:don</a:t>
            </a:r>
            <a:r>
              <a:rPr dirty="0" sz="700" spc="-10">
                <a:solidFill>
                  <a:srgbClr val="898E89"/>
                </a:solidFill>
                <a:latin typeface="Times New Roman"/>
                <a:cs typeface="Times New Roman"/>
              </a:rPr>
              <a:t>.</a:t>
            </a:r>
            <a:endParaRPr sz="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217" y="206147"/>
            <a:ext cx="536182" cy="44887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930622" y="168764"/>
            <a:ext cx="122872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50">
                <a:solidFill>
                  <a:srgbClr val="3D3D3D"/>
                </a:solidFill>
                <a:latin typeface="Times New Roman"/>
                <a:cs typeface="Times New Roman"/>
              </a:rPr>
              <a:t>Unlwrtlty</a:t>
            </a:r>
            <a:r>
              <a:rPr dirty="0" sz="950" spc="-3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950" spc="50">
                <a:solidFill>
                  <a:srgbClr val="3D3D3D"/>
                </a:solidFill>
                <a:latin typeface="Times New Roman"/>
                <a:cs typeface="Times New Roman"/>
              </a:rPr>
              <a:t>of</a:t>
            </a:r>
            <a:r>
              <a:rPr dirty="0" sz="950" spc="-2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D3D3D"/>
                </a:solidFill>
                <a:latin typeface="Times New Roman"/>
                <a:cs typeface="Times New Roman"/>
              </a:rPr>
              <a:t>Kentucky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61098" y="277929"/>
            <a:ext cx="1282700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330">
                <a:solidFill>
                  <a:srgbClr val="3D3D3D"/>
                </a:solidFill>
                <a:latin typeface="Times New Roman"/>
                <a:cs typeface="Times New Roman"/>
              </a:rPr>
              <a:t>lkg&lt;</a:t>
            </a:r>
            <a:r>
              <a:rPr dirty="0" sz="950" spc="330">
                <a:solidFill>
                  <a:srgbClr val="707070"/>
                </a:solidFill>
                <a:latin typeface="Times New Roman"/>
                <a:cs typeface="Times New Roman"/>
              </a:rPr>
              <a:t>:</a:t>
            </a:r>
            <a:r>
              <a:rPr dirty="0" sz="950" spc="-7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1100" spc="-80">
                <a:solidFill>
                  <a:srgbClr val="3D3D3D"/>
                </a:solidFill>
                <a:latin typeface="Times New Roman"/>
                <a:cs typeface="Times New Roman"/>
              </a:rPr>
              <a:t>Qf</a:t>
            </a:r>
            <a:r>
              <a:rPr dirty="0" sz="1100" spc="114">
                <a:solidFill>
                  <a:srgbClr val="3D3D3D"/>
                </a:solidFill>
                <a:latin typeface="Times New Roman"/>
                <a:cs typeface="Times New Roman"/>
              </a:rPr>
              <a:t>  </a:t>
            </a:r>
            <a:r>
              <a:rPr dirty="0" sz="950">
                <a:solidFill>
                  <a:srgbClr val="3D3D3D"/>
                </a:solidFill>
                <a:latin typeface="Times New Roman"/>
                <a:cs typeface="Times New Roman"/>
              </a:rPr>
              <a:t>P,iculturc-</a:t>
            </a:r>
            <a:r>
              <a:rPr dirty="0" sz="950" spc="-50">
                <a:solidFill>
                  <a:srgbClr val="3D3D3D"/>
                </a:solidFill>
                <a:latin typeface="Times New Roman"/>
                <a:cs typeface="Times New Roman"/>
              </a:rPr>
              <a:t>,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926752" y="393200"/>
            <a:ext cx="124206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60">
                <a:solidFill>
                  <a:srgbClr val="3D3D3D"/>
                </a:solidFill>
                <a:latin typeface="Times New Roman"/>
                <a:cs typeface="Times New Roman"/>
              </a:rPr>
              <a:t>food</a:t>
            </a:r>
            <a:r>
              <a:rPr dirty="0" sz="950" spc="4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545454"/>
                </a:solidFill>
                <a:latin typeface="Times New Roman"/>
                <a:cs typeface="Times New Roman"/>
              </a:rPr>
              <a:t>i,nd</a:t>
            </a:r>
            <a:r>
              <a:rPr dirty="0" sz="950" spc="5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D3D3D"/>
                </a:solidFill>
                <a:latin typeface="Times New Roman"/>
                <a:cs typeface="Times New Roman"/>
              </a:rPr>
              <a:t>I:nvtronmcnt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90523" y="525011"/>
            <a:ext cx="1398270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>
                <a:solidFill>
                  <a:srgbClr val="545454"/>
                </a:solidFill>
                <a:latin typeface="Arial"/>
                <a:cs typeface="Arial"/>
              </a:rPr>
              <a:t>,</a:t>
            </a:r>
            <a:r>
              <a:rPr dirty="0" sz="750" spc="235">
                <a:solidFill>
                  <a:srgbClr val="545454"/>
                </a:solidFill>
                <a:latin typeface="Arial"/>
                <a:cs typeface="Arial"/>
              </a:rPr>
              <a:t>  </a:t>
            </a:r>
            <a:r>
              <a:rPr dirty="0" sz="750" spc="-35" i="1">
                <a:solidFill>
                  <a:srgbClr val="545454"/>
                </a:solidFill>
                <a:latin typeface="Arial"/>
                <a:cs typeface="Arial"/>
              </a:rPr>
              <a:t>C'..oopt'roti\\</a:t>
            </a:r>
            <a:r>
              <a:rPr dirty="0" sz="750" spc="-60" i="1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z="750" spc="-25" i="1">
                <a:solidFill>
                  <a:srgbClr val="3D3D3D"/>
                </a:solidFill>
                <a:latin typeface="Arial"/>
                <a:cs typeface="Arial"/>
              </a:rPr>
              <a:t>1</a:t>
            </a:r>
            <a:r>
              <a:rPr dirty="0" sz="750" spc="-25" i="1">
                <a:solidFill>
                  <a:srgbClr val="707070"/>
                </a:solidFill>
                <a:latin typeface="Arial"/>
                <a:cs typeface="Arial"/>
              </a:rPr>
              <a:t>:</a:t>
            </a:r>
            <a:r>
              <a:rPr dirty="0" sz="750" spc="-25" i="1">
                <a:solidFill>
                  <a:srgbClr val="545454"/>
                </a:solidFill>
                <a:latin typeface="Arial"/>
                <a:cs typeface="Arial"/>
              </a:rPr>
              <a:t>x1m.•ir&gt;n</a:t>
            </a:r>
            <a:r>
              <a:rPr dirty="0" sz="850" spc="-25">
                <a:solidFill>
                  <a:srgbClr val="545454"/>
                </a:solidFill>
                <a:latin typeface="Times New Roman"/>
                <a:cs typeface="Times New Roman"/>
              </a:rPr>
              <a:t>SrniC&lt;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265320" y="874896"/>
            <a:ext cx="201612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750" spc="-45">
                <a:solidFill>
                  <a:srgbClr val="545454"/>
                </a:solidFill>
                <a:latin typeface="Arial"/>
                <a:cs typeface="Arial"/>
              </a:rPr>
              <a:t>l&lt;no&gt;:</a:t>
            </a:r>
            <a:r>
              <a:rPr dirty="0" sz="750" spc="-70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z="750" spc="65">
                <a:solidFill>
                  <a:srgbClr val="3D3D3D"/>
                </a:solidFill>
                <a:latin typeface="Arial"/>
                <a:cs typeface="Arial"/>
              </a:rPr>
              <a:t>Countr</a:t>
            </a:r>
            <a:r>
              <a:rPr dirty="0" sz="750" spc="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545454"/>
                </a:solidFill>
                <a:latin typeface="Times New Roman"/>
                <a:cs typeface="Times New Roman"/>
              </a:rPr>
              <a:t>Coopt:rft1,'t:</a:t>
            </a:r>
            <a:r>
              <a:rPr dirty="0" sz="800" spc="5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500" spc="130">
                <a:solidFill>
                  <a:srgbClr val="3D3D3D"/>
                </a:solidFill>
                <a:latin typeface="Arial"/>
                <a:cs typeface="Arial"/>
              </a:rPr>
              <a:t>():l{</a:t>
            </a:r>
            <a:r>
              <a:rPr dirty="0" sz="750" spc="130">
                <a:solidFill>
                  <a:srgbClr val="545454"/>
                </a:solidFill>
                <a:latin typeface="Arial"/>
                <a:cs typeface="Arial"/>
              </a:rPr>
              <a:t>r,</a:t>
            </a:r>
            <a:r>
              <a:rPr dirty="0" sz="750" spc="190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z="750" spc="55">
                <a:solidFill>
                  <a:srgbClr val="545454"/>
                </a:solidFill>
                <a:latin typeface="Arial"/>
                <a:cs typeface="Arial"/>
              </a:rPr>
              <a:t>ion</a:t>
            </a:r>
            <a:r>
              <a:rPr dirty="0" sz="800" spc="55">
                <a:solidFill>
                  <a:srgbClr val="707070"/>
                </a:solidFill>
                <a:latin typeface="Times New Roman"/>
                <a:cs typeface="Times New Roman"/>
              </a:rPr>
              <a:t>1:</a:t>
            </a:r>
            <a:r>
              <a:rPr dirty="0" sz="800" spc="55">
                <a:solidFill>
                  <a:srgbClr val="545454"/>
                </a:solidFill>
                <a:latin typeface="Times New Roman"/>
                <a:cs typeface="Times New Roman"/>
              </a:rPr>
              <a:t>rvict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259744" y="985842"/>
            <a:ext cx="1251585" cy="163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>
                <a:solidFill>
                  <a:srgbClr val="3D3D3D"/>
                </a:solidFill>
                <a:latin typeface="Arial"/>
                <a:cs typeface="Arial"/>
              </a:rPr>
              <a:t>1l!&gt;</a:t>
            </a:r>
            <a:r>
              <a:rPr dirty="0" sz="850">
                <a:solidFill>
                  <a:srgbClr val="545454"/>
                </a:solidFill>
                <a:latin typeface="Arial"/>
                <a:cs typeface="Arial"/>
              </a:rPr>
              <a:t>1</a:t>
            </a:r>
            <a:r>
              <a:rPr dirty="0" sz="850" spc="-35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z="900" spc="-60">
                <a:solidFill>
                  <a:srgbClr val="3D3D3D"/>
                </a:solidFill>
                <a:latin typeface="Times New Roman"/>
                <a:cs typeface="Times New Roman"/>
              </a:rPr>
              <a:t>re-uh.aft</a:t>
            </a:r>
            <a:r>
              <a:rPr dirty="0" sz="900" spc="-5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850" spc="-50">
                <a:solidFill>
                  <a:srgbClr val="3D3D3D"/>
                </a:solidFill>
                <a:latin typeface="Arial"/>
                <a:cs typeface="Arial"/>
              </a:rPr>
              <a:t>!ll,·d</a:t>
            </a:r>
            <a:r>
              <a:rPr dirty="0" sz="850" spc="-50">
                <a:solidFill>
                  <a:srgbClr val="707070"/>
                </a:solidFill>
                <a:latin typeface="Arial"/>
                <a:cs typeface="Arial"/>
              </a:rPr>
              <a:t>.</a:t>
            </a:r>
            <a:r>
              <a:rPr dirty="0" sz="900" spc="-50">
                <a:solidFill>
                  <a:srgbClr val="2A2A2A"/>
                </a:solidFill>
                <a:latin typeface="Times New Roman"/>
                <a:cs typeface="Times New Roman"/>
              </a:rPr>
              <a:t>u</a:t>
            </a:r>
            <a:r>
              <a:rPr dirty="0" sz="850" spc="-50">
                <a:solidFill>
                  <a:srgbClr val="545454"/>
                </a:solidFill>
                <a:latin typeface="Arial"/>
                <a:cs typeface="Arial"/>
              </a:rPr>
              <a:t>,</a:t>
            </a:r>
            <a:r>
              <a:rPr dirty="0" sz="850" spc="180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z="900" spc="215">
                <a:solidFill>
                  <a:srgbClr val="2A2A2A"/>
                </a:solidFill>
                <a:latin typeface="Times New Roman"/>
                <a:cs typeface="Times New Roman"/>
              </a:rPr>
              <a:t>l\</a:t>
            </a:r>
            <a:r>
              <a:rPr dirty="0" sz="900" spc="215">
                <a:solidFill>
                  <a:srgbClr val="545454"/>
                </a:solidFill>
                <a:latin typeface="Times New Roman"/>
                <a:cs typeface="Times New Roman"/>
              </a:rPr>
              <a:t>c</a:t>
            </a:r>
            <a:r>
              <a:rPr dirty="0" sz="900" spc="3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850" spc="-50">
                <a:solidFill>
                  <a:srgbClr val="3D3D3D"/>
                </a:solidFill>
                <a:latin typeface="Arial"/>
                <a:cs typeface="Arial"/>
              </a:rPr>
              <a:t>?</a:t>
            </a:r>
            <a:endParaRPr sz="85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266453" y="1064978"/>
            <a:ext cx="1393825" cy="448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-10">
                <a:solidFill>
                  <a:srgbClr val="3D3D3D"/>
                </a:solidFill>
                <a:latin typeface="Arial"/>
                <a:cs typeface="Arial"/>
              </a:rPr>
              <a:t>Serbourvillc,</a:t>
            </a:r>
            <a:r>
              <a:rPr dirty="0" sz="850" spc="2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z="1250" spc="-195">
                <a:solidFill>
                  <a:srgbClr val="545454"/>
                </a:solidFill>
                <a:latin typeface="Times New Roman"/>
                <a:cs typeface="Times New Roman"/>
              </a:rPr>
              <a:t>n</a:t>
            </a:r>
            <a:r>
              <a:rPr dirty="0" sz="850" spc="-535">
                <a:solidFill>
                  <a:srgbClr val="2A2A2A"/>
                </a:solidFill>
                <a:latin typeface="Arial"/>
                <a:cs typeface="Arial"/>
              </a:rPr>
              <a:t>O</a:t>
            </a:r>
            <a:r>
              <a:rPr dirty="0" sz="1250" spc="-10">
                <a:solidFill>
                  <a:srgbClr val="545454"/>
                </a:solidFill>
                <a:latin typeface="Times New Roman"/>
                <a:cs typeface="Times New Roman"/>
              </a:rPr>
              <a:t>·</a:t>
            </a:r>
            <a:r>
              <a:rPr dirty="0" sz="1250" spc="-2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850" spc="80">
                <a:solidFill>
                  <a:srgbClr val="2A2A2A"/>
                </a:solidFill>
                <a:latin typeface="Arial"/>
                <a:cs typeface="Arial"/>
              </a:rPr>
              <a:t>S:J</a:t>
            </a:r>
            <a:r>
              <a:rPr dirty="0" sz="850" spc="80">
                <a:solidFill>
                  <a:srgbClr val="545454"/>
                </a:solidFill>
                <a:latin typeface="Arial"/>
                <a:cs typeface="Arial"/>
              </a:rPr>
              <a:t>E</a:t>
            </a:r>
            <a:endParaRPr sz="85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810"/>
              </a:spcBef>
            </a:pPr>
            <a:r>
              <a:rPr dirty="0" sz="850" spc="-55">
                <a:solidFill>
                  <a:srgbClr val="3D3D3D"/>
                </a:solidFill>
                <a:latin typeface="Times New Roman"/>
                <a:cs typeface="Times New Roman"/>
              </a:rPr>
              <a:t>RCTURH</a:t>
            </a:r>
            <a:r>
              <a:rPr dirty="0" sz="850" spc="12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850" spc="-75">
                <a:solidFill>
                  <a:srgbClr val="3D3D3D"/>
                </a:solidFill>
                <a:latin typeface="Times New Roman"/>
                <a:cs typeface="Times New Roman"/>
              </a:rPr>
              <a:t>ERVICT</a:t>
            </a:r>
            <a:r>
              <a:rPr dirty="0" sz="850" spc="7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850" spc="-10">
                <a:solidFill>
                  <a:srgbClr val="3D3D3D"/>
                </a:solidFill>
                <a:latin typeface="Times New Roman"/>
                <a:cs typeface="Times New Roman"/>
              </a:rPr>
              <a:t>REQUtSllD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017161" y="329815"/>
            <a:ext cx="1132205" cy="678180"/>
          </a:xfrm>
          <a:prstGeom prst="rect">
            <a:avLst/>
          </a:prstGeom>
          <a:ln w="9165">
            <a:solidFill>
              <a:srgbClr val="000000"/>
            </a:solidFill>
          </a:ln>
        </p:spPr>
        <p:txBody>
          <a:bodyPr wrap="square" lIns="0" tIns="6350" rIns="0" bIns="0" rtlCol="0" vert="horz">
            <a:spAutoFit/>
          </a:bodyPr>
          <a:lstStyle/>
          <a:p>
            <a:pPr algn="ctr" marL="304800" marR="287020" indent="-635">
              <a:lnSpc>
                <a:spcPts val="969"/>
              </a:lnSpc>
              <a:spcBef>
                <a:spcPts val="50"/>
              </a:spcBef>
            </a:pPr>
            <a:r>
              <a:rPr dirty="0" sz="850" spc="-35">
                <a:solidFill>
                  <a:srgbClr val="3D3D3D"/>
                </a:solidFill>
                <a:latin typeface="Times New Roman"/>
                <a:cs typeface="Times New Roman"/>
              </a:rPr>
              <a:t>PRESORTto</a:t>
            </a:r>
            <a:r>
              <a:rPr dirty="0" sz="850" spc="50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850" spc="-30">
                <a:solidFill>
                  <a:srgbClr val="545454"/>
                </a:solidFill>
                <a:latin typeface="Times New Roman"/>
                <a:cs typeface="Times New Roman"/>
              </a:rPr>
              <a:t>Sl</a:t>
            </a:r>
            <a:r>
              <a:rPr dirty="0" sz="850" spc="-30">
                <a:solidFill>
                  <a:srgbClr val="2A2A2A"/>
                </a:solidFill>
                <a:latin typeface="Times New Roman"/>
                <a:cs typeface="Times New Roman"/>
              </a:rPr>
              <a:t>ANOAR</a:t>
            </a:r>
            <a:r>
              <a:rPr dirty="0" sz="850" spc="-30">
                <a:solidFill>
                  <a:srgbClr val="545454"/>
                </a:solidFill>
                <a:latin typeface="Times New Roman"/>
                <a:cs typeface="Times New Roman"/>
              </a:rPr>
              <a:t>O</a:t>
            </a:r>
            <a:endParaRPr sz="850">
              <a:latin typeface="Times New Roman"/>
              <a:cs typeface="Times New Roman"/>
            </a:endParaRPr>
          </a:p>
          <a:p>
            <a:pPr algn="ctr" marL="149225" marR="118110" indent="-8255">
              <a:lnSpc>
                <a:spcPts val="969"/>
              </a:lnSpc>
              <a:spcBef>
                <a:spcPts val="10"/>
              </a:spcBef>
            </a:pPr>
            <a:r>
              <a:rPr dirty="0" sz="850">
                <a:solidFill>
                  <a:srgbClr val="3D3D3D"/>
                </a:solidFill>
                <a:latin typeface="Times New Roman"/>
                <a:cs typeface="Times New Roman"/>
              </a:rPr>
              <a:t>U</a:t>
            </a:r>
            <a:r>
              <a:rPr dirty="0" sz="850" spc="26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850" spc="-10">
                <a:solidFill>
                  <a:srgbClr val="3D3D3D"/>
                </a:solidFill>
                <a:latin typeface="Times New Roman"/>
                <a:cs typeface="Times New Roman"/>
              </a:rPr>
              <a:t>POSlAG£</a:t>
            </a:r>
            <a:r>
              <a:rPr dirty="0" sz="850" spc="4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850" spc="-20">
                <a:solidFill>
                  <a:srgbClr val="3D3D3D"/>
                </a:solidFill>
                <a:latin typeface="Times New Roman"/>
                <a:cs typeface="Times New Roman"/>
              </a:rPr>
              <a:t>PAID</a:t>
            </a:r>
            <a:r>
              <a:rPr dirty="0" sz="850" spc="500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850" spc="-70">
                <a:solidFill>
                  <a:srgbClr val="3D3D3D"/>
                </a:solidFill>
                <a:latin typeface="Times New Roman"/>
                <a:cs typeface="Times New Roman"/>
              </a:rPr>
              <a:t>BARBOURVILU,</a:t>
            </a:r>
            <a:r>
              <a:rPr dirty="0" sz="850" spc="1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850" spc="-45">
                <a:solidFill>
                  <a:srgbClr val="3D3D3D"/>
                </a:solidFill>
                <a:latin typeface="Times New Roman"/>
                <a:cs typeface="Times New Roman"/>
              </a:rPr>
              <a:t>1</a:t>
            </a:r>
            <a:r>
              <a:rPr dirty="0" sz="850" spc="-45">
                <a:solidFill>
                  <a:srgbClr val="878787"/>
                </a:solidFill>
                <a:latin typeface="Times New Roman"/>
                <a:cs typeface="Times New Roman"/>
              </a:rPr>
              <a:t>:</a:t>
            </a:r>
            <a:r>
              <a:rPr dirty="0" sz="850" spc="-45">
                <a:solidFill>
                  <a:srgbClr val="545454"/>
                </a:solidFill>
                <a:latin typeface="Times New Roman"/>
                <a:cs typeface="Times New Roman"/>
              </a:rPr>
              <a:t>y</a:t>
            </a:r>
            <a:endParaRPr sz="850">
              <a:latin typeface="Times New Roman"/>
              <a:cs typeface="Times New Roman"/>
            </a:endParaRPr>
          </a:p>
          <a:p>
            <a:pPr algn="ctr" marL="18415">
              <a:lnSpc>
                <a:spcPts val="975"/>
              </a:lnSpc>
            </a:pPr>
            <a:r>
              <a:rPr dirty="0" sz="850" spc="-40">
                <a:solidFill>
                  <a:srgbClr val="3D3D3D"/>
                </a:solidFill>
                <a:latin typeface="Times New Roman"/>
                <a:cs typeface="Times New Roman"/>
              </a:rPr>
              <a:t>PCP.Mil</a:t>
            </a:r>
            <a:r>
              <a:rPr dirty="0" sz="850" spc="7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800">
                <a:solidFill>
                  <a:srgbClr val="3D3D3D"/>
                </a:solidFill>
                <a:latin typeface="Times New Roman"/>
                <a:cs typeface="Times New Roman"/>
              </a:rPr>
              <a:t>i</a:t>
            </a:r>
            <a:r>
              <a:rPr dirty="0" sz="800" spc="195">
                <a:solidFill>
                  <a:srgbClr val="3D3D3D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D3D3D"/>
                </a:solidFill>
                <a:latin typeface="Arial"/>
                <a:cs typeface="Arial"/>
              </a:rPr>
              <a:t>a?&gt;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6620" y="2102396"/>
            <a:ext cx="5513057" cy="1282487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359178" y="405159"/>
            <a:ext cx="6836409" cy="655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43100" algn="l"/>
              </a:tabLst>
            </a:pPr>
            <a:r>
              <a:rPr dirty="0" sz="1900" b="1">
                <a:solidFill>
                  <a:srgbClr val="424441"/>
                </a:solidFill>
                <a:latin typeface="Arial"/>
                <a:cs typeface="Arial"/>
              </a:rPr>
              <a:t>Pesticide</a:t>
            </a:r>
            <a:r>
              <a:rPr dirty="0" sz="1900" spc="254" b="1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1900" spc="50" b="1">
                <a:solidFill>
                  <a:srgbClr val="424441"/>
                </a:solidFill>
                <a:latin typeface="Arial"/>
                <a:cs typeface="Arial"/>
              </a:rPr>
              <a:t>Use</a:t>
            </a:r>
            <a:r>
              <a:rPr dirty="0" sz="1900" spc="80" b="1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1900" spc="-50" b="1">
                <a:solidFill>
                  <a:srgbClr val="424441"/>
                </a:solidFill>
                <a:latin typeface="Arial"/>
                <a:cs typeface="Arial"/>
              </a:rPr>
              <a:t>-</a:t>
            </a:r>
            <a:r>
              <a:rPr dirty="0" sz="1900" b="1">
                <a:solidFill>
                  <a:srgbClr val="424441"/>
                </a:solidFill>
                <a:latin typeface="Arial"/>
                <a:cs typeface="Arial"/>
              </a:rPr>
              <a:t>	</a:t>
            </a:r>
            <a:r>
              <a:rPr dirty="0" sz="1750" b="1">
                <a:solidFill>
                  <a:srgbClr val="424441"/>
                </a:solidFill>
                <a:latin typeface="Arial"/>
                <a:cs typeface="Arial"/>
              </a:rPr>
              <a:t>Best</a:t>
            </a:r>
            <a:r>
              <a:rPr dirty="0" sz="1750" spc="25" b="1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1750" b="1">
                <a:solidFill>
                  <a:srgbClr val="424441"/>
                </a:solidFill>
                <a:latin typeface="Arial"/>
                <a:cs typeface="Arial"/>
              </a:rPr>
              <a:t>Management</a:t>
            </a:r>
            <a:r>
              <a:rPr dirty="0" sz="1750" spc="220" b="1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1750" b="1">
                <a:solidFill>
                  <a:srgbClr val="424441"/>
                </a:solidFill>
                <a:latin typeface="Arial"/>
                <a:cs typeface="Arial"/>
              </a:rPr>
              <a:t>Practices</a:t>
            </a:r>
            <a:r>
              <a:rPr dirty="0" sz="1750" spc="140" b="1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1750" b="1">
                <a:solidFill>
                  <a:srgbClr val="424441"/>
                </a:solidFill>
                <a:latin typeface="Arial"/>
                <a:cs typeface="Arial"/>
              </a:rPr>
              <a:t>for</a:t>
            </a:r>
            <a:r>
              <a:rPr dirty="0" sz="1750" spc="45" b="1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1750" spc="-10" b="1">
                <a:solidFill>
                  <a:srgbClr val="424441"/>
                </a:solidFill>
                <a:latin typeface="Arial"/>
                <a:cs typeface="Arial"/>
              </a:rPr>
              <a:t>Homeowners</a:t>
            </a:r>
            <a:endParaRPr sz="1750">
              <a:latin typeface="Arial"/>
              <a:cs typeface="Arial"/>
            </a:endParaRPr>
          </a:p>
          <a:p>
            <a:pPr marL="17145" marR="5080" indent="-635">
              <a:lnSpc>
                <a:spcPts val="1010"/>
              </a:lnSpc>
              <a:spcBef>
                <a:spcPts val="690"/>
              </a:spcBef>
            </a:pP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Pesticides</a:t>
            </a:r>
            <a:r>
              <a:rPr dirty="0" sz="850" spc="1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for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purchase</a:t>
            </a:r>
            <a:r>
              <a:rPr dirty="0" sz="850" spc="7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al</a:t>
            </a:r>
            <a:r>
              <a:rPr dirty="0" sz="850" spc="1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local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stores or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onhne</a:t>
            </a:r>
            <a:r>
              <a:rPr dirty="0" sz="850" spc="7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9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anyone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 spc="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referred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as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777C77"/>
                </a:solidFill>
                <a:latin typeface="Arial"/>
                <a:cs typeface="Arial"/>
              </a:rPr>
              <a:t>'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General</a:t>
            </a:r>
            <a:r>
              <a:rPr dirty="0" sz="850" spc="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Use</a:t>
            </a:r>
            <a:r>
              <a:rPr dirty="0" sz="850" spc="10">
                <a:solidFill>
                  <a:srgbClr val="B1B8B3"/>
                </a:solidFill>
                <a:latin typeface="Arial"/>
                <a:cs typeface="Arial"/>
              </a:rPr>
              <a:t>·</a:t>
            </a:r>
            <a:r>
              <a:rPr dirty="0" sz="850" spc="-75">
                <a:solidFill>
                  <a:srgbClr val="B1B8B3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or</a:t>
            </a:r>
            <a:r>
              <a:rPr dirty="0" sz="850" spc="1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unclassified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pesticides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by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EPA</a:t>
            </a:r>
            <a:r>
              <a:rPr dirty="0" sz="850" spc="10">
                <a:solidFill>
                  <a:srgbClr val="777C77"/>
                </a:solidFill>
                <a:latin typeface="Arial"/>
                <a:cs typeface="Arial"/>
              </a:rPr>
              <a:t>.</a:t>
            </a:r>
            <a:r>
              <a:rPr dirty="0" sz="850" spc="60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You</a:t>
            </a:r>
            <a:r>
              <a:rPr dirty="0" sz="850" spc="5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do</a:t>
            </a:r>
            <a:r>
              <a:rPr dirty="0" sz="850" spc="-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not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need</a:t>
            </a:r>
            <a:r>
              <a:rPr dirty="0" sz="850" spc="-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a</a:t>
            </a:r>
            <a:r>
              <a:rPr dirty="0" sz="850" spc="-3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license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or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ce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rt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ifica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tion</a:t>
            </a:r>
            <a:r>
              <a:rPr dirty="0" sz="850" spc="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purchase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use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these 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o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n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your</a:t>
            </a:r>
            <a:r>
              <a:rPr dirty="0" sz="850" spc="-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own</a:t>
            </a:r>
            <a:r>
              <a:rPr dirty="0" sz="850" spc="-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property</a:t>
            </a:r>
            <a:r>
              <a:rPr dirty="0" sz="850" spc="20">
                <a:solidFill>
                  <a:srgbClr val="95B1A1"/>
                </a:solidFill>
                <a:latin typeface="Arial"/>
                <a:cs typeface="Arial"/>
              </a:rPr>
              <a:t>.</a:t>
            </a:r>
            <a:r>
              <a:rPr dirty="0" sz="850" spc="-5">
                <a:solidFill>
                  <a:srgbClr val="95B1A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Although</a:t>
            </a:r>
            <a:r>
              <a:rPr dirty="0" sz="850" spc="-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thes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e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 spc="-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considered</a:t>
            </a:r>
            <a:r>
              <a:rPr dirty="0" sz="850" spc="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General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Use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and</a:t>
            </a:r>
            <a:endParaRPr sz="85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63773" y="1038006"/>
            <a:ext cx="643826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 spc="-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inherently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le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ss</a:t>
            </a:r>
            <a:r>
              <a:rPr dirty="0" sz="850" spc="5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hazardous</a:t>
            </a:r>
            <a:r>
              <a:rPr dirty="0" sz="850" spc="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than</a:t>
            </a:r>
            <a:r>
              <a:rPr dirty="0" sz="850" spc="-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Re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s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tri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cted</a:t>
            </a:r>
            <a:r>
              <a:rPr dirty="0" sz="850" spc="2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Use</a:t>
            </a:r>
            <a:r>
              <a:rPr dirty="0" sz="850" spc="1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Pesticides</a:t>
            </a:r>
            <a:r>
              <a:rPr dirty="0" sz="850" spc="-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(RUPs)</a:t>
            </a:r>
            <a:r>
              <a:rPr dirty="0" sz="850" spc="20">
                <a:solidFill>
                  <a:srgbClr val="777C77"/>
                </a:solidFill>
                <a:latin typeface="Arial"/>
                <a:cs typeface="Arial"/>
              </a:rPr>
              <a:t>,</a:t>
            </a:r>
            <a:r>
              <a:rPr dirty="0" sz="850" spc="-30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used</a:t>
            </a:r>
            <a:r>
              <a:rPr dirty="0" sz="850" spc="-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incorrectly</a:t>
            </a:r>
            <a:r>
              <a:rPr dirty="0" sz="850" spc="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ey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can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be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harmful</a:t>
            </a:r>
            <a:r>
              <a:rPr dirty="0" sz="850" spc="-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people and/or</a:t>
            </a:r>
            <a:r>
              <a:rPr dirty="0" sz="850" spc="7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the</a:t>
            </a:r>
            <a:endParaRPr sz="8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63665" y="1104420"/>
            <a:ext cx="6856730" cy="3549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970" marR="5080" indent="-1905">
              <a:lnSpc>
                <a:spcPct val="100000"/>
              </a:lnSpc>
              <a:spcBef>
                <a:spcPts val="100"/>
              </a:spcBef>
            </a:pP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environment.</a:t>
            </a:r>
            <a:r>
              <a:rPr dirty="0" sz="850" spc="1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Before</a:t>
            </a:r>
            <a:r>
              <a:rPr dirty="0" sz="850" spc="10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purchasing</a:t>
            </a:r>
            <a:r>
              <a:rPr dirty="0" sz="850" spc="18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1300" spc="-60" i="1">
                <a:solidFill>
                  <a:srgbClr val="595B56"/>
                </a:solidFill>
                <a:latin typeface="Times New Roman"/>
                <a:cs typeface="Times New Roman"/>
              </a:rPr>
              <a:t>h,</a:t>
            </a:r>
            <a:r>
              <a:rPr dirty="0" sz="1300" spc="-60" i="1">
                <a:solidFill>
                  <a:srgbClr val="B1B8B3"/>
                </a:solidFill>
                <a:latin typeface="Times New Roman"/>
                <a:cs typeface="Times New Roman"/>
              </a:rPr>
              <a:t>:</a:t>
            </a:r>
            <a:r>
              <a:rPr dirty="0" sz="1300" spc="-60" i="1">
                <a:solidFill>
                  <a:srgbClr val="424441"/>
                </a:solidFill>
                <a:latin typeface="Times New Roman"/>
                <a:cs typeface="Times New Roman"/>
              </a:rPr>
              <a:t>t,,,..</a:t>
            </a:r>
            <a:r>
              <a:rPr dirty="0" sz="850" spc="-60">
                <a:solidFill>
                  <a:srgbClr val="424441"/>
                </a:solidFill>
                <a:latin typeface="Arial"/>
                <a:cs typeface="Arial"/>
              </a:rPr>
              <a:t>using</a:t>
            </a:r>
            <a:r>
              <a:rPr dirty="0" sz="850" spc="1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pesticide</a:t>
            </a:r>
            <a:r>
              <a:rPr dirty="0" sz="850">
                <a:solidFill>
                  <a:srgbClr val="777C77"/>
                </a:solidFill>
                <a:latin typeface="Arial"/>
                <a:cs typeface="Arial"/>
              </a:rPr>
              <a:t>,</a:t>
            </a:r>
            <a:r>
              <a:rPr dirty="0" sz="850" spc="70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you</a:t>
            </a:r>
            <a:r>
              <a:rPr dirty="0" sz="850" spc="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need</a:t>
            </a:r>
            <a:r>
              <a:rPr dirty="0" sz="850" spc="9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read</a:t>
            </a:r>
            <a:r>
              <a:rPr dirty="0" sz="850" spc="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6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understand</a:t>
            </a:r>
            <a:r>
              <a:rPr dirty="0" sz="850" spc="1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label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i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n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structions</a:t>
            </a:r>
            <a:r>
              <a:rPr dirty="0" sz="850">
                <a:solidFill>
                  <a:srgbClr val="9C9C95"/>
                </a:solidFill>
                <a:latin typeface="Arial"/>
                <a:cs typeface="Arial"/>
              </a:rPr>
              <a:t>.</a:t>
            </a:r>
            <a:r>
              <a:rPr dirty="0" sz="850" spc="45">
                <a:solidFill>
                  <a:srgbClr val="9C9C95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By</a:t>
            </a:r>
            <a:r>
              <a:rPr dirty="0" sz="850" spc="18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following</a:t>
            </a:r>
            <a:r>
              <a:rPr dirty="0" sz="850" spc="1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these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ins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ructions</a:t>
            </a:r>
            <a:r>
              <a:rPr dirty="0" sz="850" spc="10">
                <a:solidFill>
                  <a:srgbClr val="898C87"/>
                </a:solidFill>
                <a:latin typeface="Arial"/>
                <a:cs typeface="Arial"/>
              </a:rPr>
              <a:t>,</a:t>
            </a:r>
            <a:r>
              <a:rPr dirty="0" sz="850" spc="60">
                <a:solidFill>
                  <a:srgbClr val="898C87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you can</a:t>
            </a:r>
            <a:r>
              <a:rPr dirty="0" sz="850" spc="1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b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e</a:t>
            </a:r>
            <a:r>
              <a:rPr dirty="0" sz="850" spc="13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reassured</a:t>
            </a:r>
            <a:r>
              <a:rPr dirty="0" sz="850" spc="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you</a:t>
            </a:r>
            <a:r>
              <a:rPr dirty="0" sz="850" spc="-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arc</a:t>
            </a:r>
            <a:r>
              <a:rPr dirty="0" sz="850" spc="13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using</a:t>
            </a:r>
            <a:r>
              <a:rPr dirty="0" sz="850" spc="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pesticide</a:t>
            </a:r>
            <a:r>
              <a:rPr dirty="0" sz="850" spc="7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properly</a:t>
            </a:r>
            <a:r>
              <a:rPr dirty="0" sz="850" spc="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sa</a:t>
            </a:r>
            <a:r>
              <a:rPr dirty="0" sz="850" spc="-10">
                <a:solidFill>
                  <a:srgbClr val="1C1D1C"/>
                </a:solidFill>
                <a:latin typeface="Arial"/>
                <a:cs typeface="Arial"/>
              </a:rPr>
              <a:t>f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ely</a:t>
            </a:r>
            <a:r>
              <a:rPr dirty="0" sz="850" spc="-10">
                <a:solidFill>
                  <a:srgbClr val="B1B8B3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63919" y="1560162"/>
            <a:ext cx="6847840" cy="544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335" marR="5080" indent="-1270">
              <a:lnSpc>
                <a:spcPct val="100200"/>
              </a:lnSpc>
              <a:spcBef>
                <a:spcPts val="100"/>
              </a:spcBef>
            </a:pP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Pesticides</a:t>
            </a:r>
            <a:r>
              <a:rPr dirty="0" sz="850" spc="-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used</a:t>
            </a:r>
            <a:r>
              <a:rPr dirty="0" sz="850" spc="-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manage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pests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,</a:t>
            </a:r>
            <a:r>
              <a:rPr dirty="0" sz="850" spc="-7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including</a:t>
            </a:r>
            <a:r>
              <a:rPr dirty="0" sz="850" spc="-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weeds,</a:t>
            </a:r>
            <a:r>
              <a:rPr dirty="0" sz="850" spc="-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insect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s.</a:t>
            </a:r>
            <a:r>
              <a:rPr dirty="0" sz="850" spc="-7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plant</a:t>
            </a:r>
            <a:r>
              <a:rPr dirty="0" sz="850" spc="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diseases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,</a:t>
            </a:r>
            <a:r>
              <a:rPr dirty="0" sz="850" spc="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10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others.</a:t>
            </a:r>
            <a:r>
              <a:rPr dirty="0" sz="850" spc="-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But</a:t>
            </a:r>
            <a:r>
              <a:rPr dirty="0" sz="850" spc="-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pesticides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are</a:t>
            </a:r>
            <a:r>
              <a:rPr dirty="0" sz="850" spc="114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just</a:t>
            </a:r>
            <a:r>
              <a:rPr dirty="0" sz="850" spc="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one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type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of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management</a:t>
            </a:r>
            <a:r>
              <a:rPr dirty="0" sz="850" spc="1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tactic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usually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us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ed</a:t>
            </a:r>
            <a:r>
              <a:rPr dirty="0" sz="850" spc="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after</a:t>
            </a:r>
            <a:r>
              <a:rPr dirty="0" sz="850" spc="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other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management</a:t>
            </a:r>
            <a:r>
              <a:rPr dirty="0" sz="850" spc="1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actics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employed.</a:t>
            </a:r>
            <a:r>
              <a:rPr dirty="0" sz="850" spc="8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These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er</a:t>
            </a:r>
            <a:r>
              <a:rPr dirty="0" sz="850" spc="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actics</a:t>
            </a:r>
            <a:r>
              <a:rPr dirty="0" sz="850" spc="7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preventative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1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are</a:t>
            </a:r>
            <a:r>
              <a:rPr dirty="0" sz="850" spc="1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often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referred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as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cultural</a:t>
            </a:r>
            <a:r>
              <a:rPr dirty="0" sz="850" spc="-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controls</a:t>
            </a:r>
            <a:r>
              <a:rPr dirty="0" sz="850" spc="20">
                <a:solidFill>
                  <a:srgbClr val="777C77"/>
                </a:solidFill>
                <a:latin typeface="Arial"/>
                <a:cs typeface="Arial"/>
              </a:rPr>
              <a:t>;</a:t>
            </a:r>
            <a:r>
              <a:rPr dirty="0" sz="850" spc="-45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examples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include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planting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resistant</a:t>
            </a:r>
            <a:r>
              <a:rPr dirty="0" sz="850" spc="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varieties</a:t>
            </a:r>
            <a:r>
              <a:rPr dirty="0" sz="850" spc="10">
                <a:solidFill>
                  <a:srgbClr val="777C77"/>
                </a:solidFill>
                <a:latin typeface="Arial"/>
                <a:cs typeface="Arial"/>
              </a:rPr>
              <a:t>,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sanitation</a:t>
            </a:r>
            <a:r>
              <a:rPr dirty="0" sz="850" spc="20">
                <a:solidFill>
                  <a:srgbClr val="777C77"/>
                </a:solidFill>
                <a:latin typeface="Arial"/>
                <a:cs typeface="Arial"/>
              </a:rPr>
              <a:t>,</a:t>
            </a:r>
            <a:r>
              <a:rPr dirty="0" sz="850" spc="-40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altering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planting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dates</a:t>
            </a:r>
            <a:r>
              <a:rPr dirty="0" sz="850" spc="-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lo</a:t>
            </a:r>
            <a:r>
              <a:rPr dirty="0" sz="850" spc="17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avoid</a:t>
            </a:r>
            <a:r>
              <a:rPr dirty="0" sz="850" spc="-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pests.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improving </a:t>
            </a:r>
            <a:r>
              <a:rPr dirty="0" u="heavy" sz="850" spc="215">
                <a:solidFill>
                  <a:srgbClr val="2D2F2D"/>
                </a:solidFill>
                <a:uFill>
                  <a:solidFill>
                    <a:srgbClr val="1C1D1C"/>
                  </a:solidFill>
                </a:uFill>
                <a:latin typeface="Arial"/>
                <a:cs typeface="Arial"/>
              </a:rPr>
              <a:t>drai</a:t>
            </a:r>
            <a:r>
              <a:rPr dirty="0" u="heavy" sz="850" spc="350">
                <a:solidFill>
                  <a:srgbClr val="2D2F2D"/>
                </a:solidFill>
                <a:uFill>
                  <a:solidFill>
                    <a:srgbClr val="1C1D1C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850" spc="290">
                <a:solidFill>
                  <a:srgbClr val="595B56"/>
                </a:solidFill>
                <a:uFill>
                  <a:solidFill>
                    <a:srgbClr val="1C1D1C"/>
                  </a:solidFill>
                </a:uFill>
                <a:latin typeface="Arial"/>
                <a:cs typeface="Arial"/>
              </a:rPr>
              <a:t>e</a:t>
            </a:r>
            <a:r>
              <a:rPr dirty="0" u="heavy" sz="850" spc="114">
                <a:solidFill>
                  <a:srgbClr val="595B56"/>
                </a:solidFill>
                <a:uFill>
                  <a:solidFill>
                    <a:srgbClr val="1C1D1C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850" spc="65">
                <a:solidFill>
                  <a:srgbClr val="2D2F2D"/>
                </a:solidFill>
                <a:uFill>
                  <a:solidFill>
                    <a:srgbClr val="1C1D1C"/>
                  </a:solidFill>
                </a:uFill>
                <a:latin typeface="Arial"/>
                <a:cs typeface="Arial"/>
              </a:rPr>
              <a:t>and</a:t>
            </a:r>
            <a:r>
              <a:rPr dirty="0" u="heavy" sz="850" spc="65">
                <a:solidFill>
                  <a:srgbClr val="424441"/>
                </a:solidFill>
                <a:uFill>
                  <a:solidFill>
                    <a:srgbClr val="1C1D1C"/>
                  </a:solidFill>
                </a:uFill>
                <a:latin typeface="Arial"/>
                <a:cs typeface="Arial"/>
              </a:rPr>
              <a:t>air</a:t>
            </a:r>
            <a:r>
              <a:rPr dirty="0" u="heavy" sz="850" spc="5">
                <a:solidFill>
                  <a:srgbClr val="424441"/>
                </a:solidFill>
                <a:uFill>
                  <a:solidFill>
                    <a:srgbClr val="1C1D1C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850">
                <a:solidFill>
                  <a:srgbClr val="1C1D1C"/>
                </a:solidFill>
                <a:uFill>
                  <a:solidFill>
                    <a:srgbClr val="1C1D1C"/>
                  </a:solidFill>
                </a:uFill>
                <a:latin typeface="Arial"/>
                <a:cs typeface="Arial"/>
              </a:rPr>
              <a:t>movement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.</a:t>
            </a:r>
            <a:r>
              <a:rPr dirty="0" sz="850" spc="315">
                <a:solidFill>
                  <a:srgbClr val="1C1D1C"/>
                </a:solidFill>
                <a:latin typeface="Arial"/>
                <a:cs typeface="Arial"/>
              </a:rPr>
              <a:t> 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h</a:t>
            </a:r>
            <a:r>
              <a:rPr dirty="0" sz="850" spc="145">
                <a:solidFill>
                  <a:srgbClr val="2D2F2D"/>
                </a:solidFill>
                <a:latin typeface="Arial"/>
                <a:cs typeface="Arial"/>
              </a:rPr>
              <a:t> 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sical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barriers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(landscape</a:t>
            </a:r>
            <a:r>
              <a:rPr dirty="0" sz="850" spc="1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f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abric.</a:t>
            </a:r>
            <a:r>
              <a:rPr dirty="0" sz="850" spc="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row</a:t>
            </a:r>
            <a:r>
              <a:rPr dirty="0" sz="850" spc="-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covers</a:t>
            </a:r>
            <a:r>
              <a:rPr dirty="0" sz="850">
                <a:solidFill>
                  <a:srgbClr val="595B56"/>
                </a:solidFill>
                <a:latin typeface="Arial"/>
                <a:cs typeface="Arial"/>
              </a:rPr>
              <a:t>,</a:t>
            </a:r>
            <a:r>
              <a:rPr dirty="0" sz="850" spc="4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mulch)</a:t>
            </a:r>
            <a:r>
              <a:rPr dirty="0" sz="850">
                <a:solidFill>
                  <a:srgbClr val="777C77"/>
                </a:solidFill>
                <a:latin typeface="Arial"/>
                <a:cs typeface="Arial"/>
              </a:rPr>
              <a:t>.</a:t>
            </a:r>
            <a:r>
              <a:rPr dirty="0" sz="850" spc="-15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pruning</a:t>
            </a:r>
            <a:r>
              <a:rPr dirty="0" sz="850" spc="1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hand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removal,</a:t>
            </a:r>
            <a:r>
              <a:rPr dirty="0" sz="850" spc="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1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rotation</a:t>
            </a:r>
            <a:r>
              <a:rPr dirty="0" sz="850" spc="-10">
                <a:solidFill>
                  <a:srgbClr val="777C77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64875" y="3351063"/>
            <a:ext cx="7074534" cy="5917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1615">
              <a:lnSpc>
                <a:spcPts val="2095"/>
              </a:lnSpc>
              <a:spcBef>
                <a:spcPts val="100"/>
              </a:spcBef>
            </a:pPr>
            <a:r>
              <a:rPr dirty="0" sz="1750" b="1">
                <a:solidFill>
                  <a:srgbClr val="424441"/>
                </a:solidFill>
                <a:latin typeface="Arial"/>
                <a:cs typeface="Arial"/>
              </a:rPr>
              <a:t>Pesticide</a:t>
            </a:r>
            <a:r>
              <a:rPr dirty="0" sz="1750" spc="120" b="1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1750" spc="55" b="1">
                <a:solidFill>
                  <a:srgbClr val="424441"/>
                </a:solidFill>
                <a:latin typeface="Arial"/>
                <a:cs typeface="Arial"/>
              </a:rPr>
              <a:t>Best</a:t>
            </a:r>
            <a:r>
              <a:rPr dirty="0" sz="1750" spc="-35" b="1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1750" b="1">
                <a:solidFill>
                  <a:srgbClr val="424441"/>
                </a:solidFill>
                <a:latin typeface="Arial"/>
                <a:cs typeface="Arial"/>
              </a:rPr>
              <a:t>Management</a:t>
            </a:r>
            <a:r>
              <a:rPr dirty="0" sz="1750" spc="215" b="1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1750" spc="-10" b="1">
                <a:solidFill>
                  <a:srgbClr val="424441"/>
                </a:solidFill>
                <a:latin typeface="Arial"/>
                <a:cs typeface="Arial"/>
              </a:rPr>
              <a:t>Practices</a:t>
            </a:r>
            <a:endParaRPr sz="1750">
              <a:latin typeface="Arial"/>
              <a:cs typeface="Arial"/>
            </a:endParaRPr>
          </a:p>
          <a:p>
            <a:pPr marL="221615" marR="155575" indent="5715">
              <a:lnSpc>
                <a:spcPts val="1010"/>
              </a:lnSpc>
              <a:spcBef>
                <a:spcPts val="40"/>
              </a:spcBef>
            </a:pP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When</a:t>
            </a:r>
            <a:r>
              <a:rPr dirty="0" sz="850" spc="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these</a:t>
            </a:r>
            <a:r>
              <a:rPr dirty="0" sz="850" spc="10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other</a:t>
            </a:r>
            <a:r>
              <a:rPr dirty="0" sz="850" spc="1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actics</a:t>
            </a:r>
            <a:r>
              <a:rPr dirty="0" sz="850" spc="10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 spc="8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not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sufficient</a:t>
            </a:r>
            <a:r>
              <a:rPr dirty="0" sz="850" spc="1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keep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pest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problems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at</a:t>
            </a:r>
            <a:r>
              <a:rPr dirty="0" sz="850" spc="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tol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e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rable</a:t>
            </a:r>
            <a:r>
              <a:rPr dirty="0" sz="850" spc="1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level.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pesticides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sometimes</a:t>
            </a:r>
            <a:r>
              <a:rPr dirty="0" sz="850" spc="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used</a:t>
            </a:r>
            <a:r>
              <a:rPr dirty="0" sz="850" spc="10">
                <a:solidFill>
                  <a:srgbClr val="898C87"/>
                </a:solidFill>
                <a:latin typeface="Arial"/>
                <a:cs typeface="Arial"/>
              </a:rPr>
              <a:t>.</a:t>
            </a:r>
            <a:r>
              <a:rPr dirty="0" sz="850" spc="-25">
                <a:solidFill>
                  <a:srgbClr val="898C87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Here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 spc="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some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basic best</a:t>
            </a:r>
            <a:r>
              <a:rPr dirty="0" sz="850" spc="-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management</a:t>
            </a:r>
            <a:r>
              <a:rPr dirty="0" sz="850" spc="1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practices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for</a:t>
            </a:r>
            <a:r>
              <a:rPr dirty="0" sz="850" spc="-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homeowners</a:t>
            </a:r>
            <a:r>
              <a:rPr dirty="0" sz="850" spc="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when</a:t>
            </a:r>
            <a:r>
              <a:rPr dirty="0" sz="850" spc="-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using</a:t>
            </a:r>
            <a:r>
              <a:rPr dirty="0" sz="850" spc="-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pes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icides</a:t>
            </a:r>
            <a:r>
              <a:rPr dirty="0" sz="850" spc="20">
                <a:solidFill>
                  <a:srgbClr val="777C77"/>
                </a:solidFill>
                <a:latin typeface="Arial"/>
                <a:cs typeface="Arial"/>
              </a:rPr>
              <a:t>.</a:t>
            </a:r>
            <a:r>
              <a:rPr dirty="0" sz="850" spc="-50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If</a:t>
            </a:r>
            <a:r>
              <a:rPr dirty="0" sz="850" spc="1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you</a:t>
            </a:r>
            <a:r>
              <a:rPr dirty="0" sz="850" spc="8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have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had</a:t>
            </a:r>
            <a:r>
              <a:rPr dirty="0" sz="850" spc="-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past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problems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with</a:t>
            </a:r>
            <a:r>
              <a:rPr dirty="0" sz="850" spc="-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specific</a:t>
            </a:r>
            <a:r>
              <a:rPr dirty="0" sz="850" spc="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pests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or</a:t>
            </a:r>
            <a:endParaRPr sz="850">
              <a:latin typeface="Arial"/>
              <a:cs typeface="Arial"/>
            </a:endParaRPr>
          </a:p>
          <a:p>
            <a:pPr marL="225425">
              <a:lnSpc>
                <a:spcPct val="100000"/>
              </a:lnSpc>
              <a:spcBef>
                <a:spcPts val="30"/>
              </a:spcBef>
            </a:pP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dise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ases.</a:t>
            </a:r>
            <a:r>
              <a:rPr dirty="0" sz="850" spc="-1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see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if</a:t>
            </a:r>
            <a:r>
              <a:rPr dirty="0" sz="850" spc="114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there</a:t>
            </a:r>
            <a:r>
              <a:rPr dirty="0" sz="850" spc="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 spc="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cultural</a:t>
            </a:r>
            <a:r>
              <a:rPr dirty="0" sz="850" spc="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controls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that</a:t>
            </a:r>
            <a:r>
              <a:rPr dirty="0" sz="850" spc="8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can</a:t>
            </a:r>
            <a:r>
              <a:rPr dirty="0" sz="850" spc="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be</a:t>
            </a:r>
            <a:r>
              <a:rPr dirty="0" sz="850" spc="1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used</a:t>
            </a:r>
            <a:r>
              <a:rPr dirty="0" sz="850" spc="-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</a:t>
            </a:r>
            <a:r>
              <a:rPr dirty="0" sz="850" spc="1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avoid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problem</a:t>
            </a:r>
            <a:r>
              <a:rPr dirty="0" sz="850" spc="-10">
                <a:solidFill>
                  <a:srgbClr val="5E662B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24790" marR="5080">
              <a:lnSpc>
                <a:spcPct val="104299"/>
              </a:lnSpc>
              <a:spcBef>
                <a:spcPts val="520"/>
              </a:spcBef>
            </a:pP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Regularly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monitor</a:t>
            </a:r>
            <a:r>
              <a:rPr dirty="0" sz="850" spc="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your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plants</a:t>
            </a:r>
            <a:r>
              <a:rPr dirty="0" sz="850" spc="-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identify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pest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problems</a:t>
            </a:r>
            <a:r>
              <a:rPr dirty="0" sz="850" spc="-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early</a:t>
            </a:r>
            <a:r>
              <a:rPr dirty="0" sz="850" spc="20">
                <a:solidFill>
                  <a:srgbClr val="777C77"/>
                </a:solidFill>
                <a:latin typeface="Arial"/>
                <a:cs typeface="Arial"/>
              </a:rPr>
              <a:t>.</a:t>
            </a:r>
            <a:r>
              <a:rPr dirty="0" sz="850" spc="-55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00" spc="20">
                <a:solidFill>
                  <a:srgbClr val="2D2F2D"/>
                </a:solidFill>
                <a:latin typeface="Arial"/>
                <a:cs typeface="Arial"/>
              </a:rPr>
              <a:t>It</a:t>
            </a:r>
            <a:r>
              <a:rPr dirty="0" sz="800" spc="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is</a:t>
            </a:r>
            <a:r>
              <a:rPr dirty="0" sz="850" spc="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always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easier 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o</a:t>
            </a:r>
            <a:r>
              <a:rPr dirty="0" sz="850" spc="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control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problems</a:t>
            </a:r>
            <a:r>
              <a:rPr dirty="0" sz="850" spc="-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ea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rl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y</a:t>
            </a:r>
            <a:r>
              <a:rPr dirty="0" sz="850" spc="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than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wailing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un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il 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ey</a:t>
            </a:r>
            <a:r>
              <a:rPr dirty="0" sz="850" spc="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become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critical.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Generally</a:t>
            </a:r>
            <a:r>
              <a:rPr dirty="0" sz="850">
                <a:solidFill>
                  <a:srgbClr val="777C77"/>
                </a:solidFill>
                <a:latin typeface="Arial"/>
                <a:cs typeface="Arial"/>
              </a:rPr>
              <a:t>.</a:t>
            </a:r>
            <a:r>
              <a:rPr dirty="0" sz="850" spc="70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it</a:t>
            </a:r>
            <a:r>
              <a:rPr dirty="0" sz="850" spc="1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is</a:t>
            </a:r>
            <a:r>
              <a:rPr dirty="0" sz="850" spc="1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good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check</a:t>
            </a:r>
            <a:r>
              <a:rPr dirty="0" sz="850" spc="1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plan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s</a:t>
            </a:r>
            <a:r>
              <a:rPr dirty="0" sz="850" spc="1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2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least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once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1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week</a:t>
            </a:r>
            <a:r>
              <a:rPr dirty="0" sz="850" spc="1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when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conditions</a:t>
            </a:r>
            <a:r>
              <a:rPr dirty="0" sz="850" spc="1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favor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pest</a:t>
            </a:r>
            <a:r>
              <a:rPr dirty="0" sz="850" spc="1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30">
                <a:solidFill>
                  <a:srgbClr val="2D2F2D"/>
                </a:solidFill>
                <a:latin typeface="Arial"/>
                <a:cs typeface="Arial"/>
              </a:rPr>
              <a:t>development</a:t>
            </a:r>
            <a:r>
              <a:rPr dirty="0" sz="850" spc="-30">
                <a:solidFill>
                  <a:srgbClr val="777C77"/>
                </a:solidFill>
                <a:latin typeface="Arial"/>
                <a:cs typeface="Arial"/>
              </a:rPr>
              <a:t>_.</a:t>
            </a:r>
            <a:r>
              <a:rPr dirty="0" sz="850" spc="15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Be</a:t>
            </a:r>
            <a:r>
              <a:rPr dirty="0" sz="850" spc="29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able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identi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f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y</a:t>
            </a:r>
            <a:r>
              <a:rPr dirty="0" sz="850" spc="1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what</a:t>
            </a:r>
            <a:r>
              <a:rPr dirty="0" sz="850" spc="1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you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find</a:t>
            </a:r>
            <a:r>
              <a:rPr dirty="0" sz="850" spc="-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or</a:t>
            </a:r>
            <a:r>
              <a:rPr dirty="0" sz="850" spc="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take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it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</a:t>
            </a:r>
            <a:r>
              <a:rPr dirty="0" sz="850" spc="7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your</a:t>
            </a:r>
            <a:r>
              <a:rPr dirty="0" sz="850" spc="1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county</a:t>
            </a:r>
            <a:r>
              <a:rPr dirty="0" sz="850" spc="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Extension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office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65">
                <a:solidFill>
                  <a:srgbClr val="595B56"/>
                </a:solidFill>
                <a:latin typeface="Arial"/>
                <a:cs typeface="Arial"/>
              </a:rPr>
              <a:t>(</a:t>
            </a:r>
            <a:r>
              <a:rPr dirty="0" sz="850" spc="65">
                <a:solidFill>
                  <a:srgbClr val="1C1D1C"/>
                </a:solidFill>
                <a:latin typeface="Arial"/>
                <a:cs typeface="Arial"/>
              </a:rPr>
              <a:t>ifs</a:t>
            </a:r>
            <a:r>
              <a:rPr dirty="0" sz="850" spc="8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free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Kentucky!)</a:t>
            </a:r>
            <a:r>
              <a:rPr dirty="0" sz="850" spc="-10">
                <a:solidFill>
                  <a:srgbClr val="B1B8B3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29235" marR="398145" indent="-217170">
              <a:lnSpc>
                <a:spcPct val="106100"/>
              </a:lnSpc>
              <a:spcBef>
                <a:spcPts val="650"/>
              </a:spcBef>
              <a:buClr>
                <a:srgbClr val="424441"/>
              </a:buClr>
              <a:buChar char="•"/>
              <a:tabLst>
                <a:tab pos="231140" algn="l"/>
              </a:tabLst>
            </a:pP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Use</a:t>
            </a:r>
            <a:r>
              <a:rPr dirty="0" sz="850" spc="-7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pesticides</a:t>
            </a:r>
            <a:r>
              <a:rPr dirty="0" sz="850" spc="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only</a:t>
            </a:r>
            <a:r>
              <a:rPr dirty="0" sz="850" spc="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when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needed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follow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ALL</a:t>
            </a:r>
            <a:r>
              <a:rPr dirty="0" sz="850" spc="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label</a:t>
            </a:r>
            <a:r>
              <a:rPr dirty="0" sz="850" spc="-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instructions</a:t>
            </a:r>
            <a:r>
              <a:rPr dirty="0" sz="850" spc="20">
                <a:solidFill>
                  <a:srgbClr val="898C87"/>
                </a:solidFill>
                <a:latin typeface="Arial"/>
                <a:cs typeface="Arial"/>
              </a:rPr>
              <a:t>.</a:t>
            </a:r>
            <a:r>
              <a:rPr dirty="0" sz="850" spc="-90">
                <a:solidFill>
                  <a:srgbClr val="898C87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Only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use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them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at</a:t>
            </a:r>
            <a:r>
              <a:rPr dirty="0" sz="850" spc="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rates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listed</a:t>
            </a:r>
            <a:r>
              <a:rPr dirty="0" sz="850" spc="-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on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</a:t>
            </a:r>
            <a:r>
              <a:rPr dirty="0" sz="850" spc="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label.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Too</a:t>
            </a:r>
            <a:r>
              <a:rPr dirty="0" sz="850" spc="-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high</a:t>
            </a:r>
            <a:r>
              <a:rPr dirty="0" sz="850" spc="-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-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ra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e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is 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	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unsafe.</a:t>
            </a:r>
            <a:r>
              <a:rPr dirty="0" sz="850" spc="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to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</a:t>
            </a:r>
            <a:r>
              <a:rPr dirty="0" sz="850" spc="114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little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may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encourage</a:t>
            </a:r>
            <a:r>
              <a:rPr dirty="0" sz="850" spc="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deve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lop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ment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of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resistance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by</a:t>
            </a:r>
            <a:r>
              <a:rPr dirty="0" sz="850" spc="-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populations.</a:t>
            </a:r>
            <a:endParaRPr sz="850">
              <a:latin typeface="Arial"/>
              <a:cs typeface="Arial"/>
            </a:endParaRPr>
          </a:p>
          <a:p>
            <a:pPr marL="227965" marR="305435" indent="-215900">
              <a:lnSpc>
                <a:spcPct val="104900"/>
              </a:lnSpc>
              <a:spcBef>
                <a:spcPts val="85"/>
              </a:spcBef>
              <a:buChar char="•"/>
              <a:tabLst>
                <a:tab pos="233679" algn="l"/>
              </a:tabLst>
            </a:pP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If</a:t>
            </a:r>
            <a:r>
              <a:rPr dirty="0" sz="850" spc="114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pesticide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is</a:t>
            </a:r>
            <a:r>
              <a:rPr dirty="0" sz="850" spc="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needed</a:t>
            </a:r>
            <a:r>
              <a:rPr dirty="0" sz="850" spc="10">
                <a:solidFill>
                  <a:srgbClr val="898C87"/>
                </a:solidFill>
                <a:latin typeface="Arial"/>
                <a:cs typeface="Arial"/>
              </a:rPr>
              <a:t>,</a:t>
            </a:r>
            <a:r>
              <a:rPr dirty="0" sz="850" spc="30">
                <a:solidFill>
                  <a:srgbClr val="898C87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carefully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match</a:t>
            </a:r>
            <a:r>
              <a:rPr dirty="0" sz="850" spc="-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e</a:t>
            </a:r>
            <a:r>
              <a:rPr dirty="0" sz="850" spc="7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pestici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d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</a:t>
            </a:r>
            <a:r>
              <a:rPr dirty="0" sz="850" spc="10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with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</a:t>
            </a:r>
            <a:r>
              <a:rPr dirty="0" sz="850" spc="1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type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of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</a:t>
            </a:r>
            <a:r>
              <a:rPr dirty="0" sz="850" spc="9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be</a:t>
            </a:r>
            <a:r>
              <a:rPr dirty="0" sz="850" spc="7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controlled</a:t>
            </a:r>
            <a:r>
              <a:rPr dirty="0" sz="850" spc="10">
                <a:solidFill>
                  <a:srgbClr val="B1B8B3"/>
                </a:solidFill>
                <a:latin typeface="Arial"/>
                <a:cs typeface="Arial"/>
              </a:rPr>
              <a:t>.</a:t>
            </a:r>
            <a:r>
              <a:rPr dirty="0" sz="850" spc="30">
                <a:solidFill>
                  <a:srgbClr val="B1B8B3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For</a:t>
            </a:r>
            <a:r>
              <a:rPr dirty="0" sz="850" spc="-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examp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l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e.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any</a:t>
            </a:r>
            <a:r>
              <a:rPr dirty="0" sz="850" spc="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on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e</a:t>
            </a:r>
            <a:r>
              <a:rPr dirty="0" sz="850" spc="12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herbicide</a:t>
            </a:r>
            <a:r>
              <a:rPr dirty="0" sz="850" spc="1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0">
                <a:solidFill>
                  <a:srgbClr val="424441"/>
                </a:solidFill>
                <a:latin typeface="Arial"/>
                <a:cs typeface="Arial"/>
              </a:rPr>
              <a:t>only </a:t>
            </a:r>
            <a:r>
              <a:rPr dirty="0" sz="850" spc="-20">
                <a:solidFill>
                  <a:srgbClr val="424441"/>
                </a:solidFill>
                <a:latin typeface="Arial"/>
                <a:cs typeface="Arial"/>
              </a:rPr>
              <a:t>	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controls</a:t>
            </a:r>
            <a:r>
              <a:rPr dirty="0" sz="850" spc="114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some</a:t>
            </a:r>
            <a:r>
              <a:rPr dirty="0" sz="850" spc="1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weeds.</a:t>
            </a:r>
            <a:r>
              <a:rPr dirty="0" sz="850" spc="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jus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2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as</a:t>
            </a:r>
            <a:r>
              <a:rPr dirty="0" sz="850" spc="1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114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fungic</a:t>
            </a:r>
            <a:r>
              <a:rPr dirty="0" sz="850">
                <a:solidFill>
                  <a:srgbClr val="595B56"/>
                </a:solidFill>
                <a:latin typeface="Arial"/>
                <a:cs typeface="Arial"/>
              </a:rPr>
              <a:t>ide</a:t>
            </a:r>
            <a:r>
              <a:rPr dirty="0" sz="850" spc="8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-30">
                <a:solidFill>
                  <a:srgbClr val="424441"/>
                </a:solidFill>
                <a:latin typeface="Arial"/>
                <a:cs typeface="Arial"/>
              </a:rPr>
              <a:t>v,lill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only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manage</a:t>
            </a:r>
            <a:r>
              <a:rPr dirty="0" sz="850" spc="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certain</a:t>
            </a:r>
            <a:r>
              <a:rPr dirty="0" sz="850" spc="8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d</a:t>
            </a:r>
            <a:r>
              <a:rPr dirty="0" sz="850">
                <a:solidFill>
                  <a:srgbClr val="595B56"/>
                </a:solidFill>
                <a:latin typeface="Arial"/>
                <a:cs typeface="Arial"/>
              </a:rPr>
              <a:t>isease</a:t>
            </a:r>
            <a:r>
              <a:rPr dirty="0" sz="850" spc="17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problems</a:t>
            </a:r>
            <a:r>
              <a:rPr dirty="0" sz="850">
                <a:solidFill>
                  <a:srgbClr val="898C87"/>
                </a:solidFill>
                <a:latin typeface="Arial"/>
                <a:cs typeface="Arial"/>
              </a:rPr>
              <a:t>.</a:t>
            </a:r>
            <a:r>
              <a:rPr dirty="0" sz="850" spc="55">
                <a:solidFill>
                  <a:srgbClr val="898C8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Select</a:t>
            </a:r>
            <a:r>
              <a:rPr dirty="0" sz="850" spc="1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pesticides</a:t>
            </a:r>
            <a:r>
              <a:rPr dirty="0" sz="850" spc="2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with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l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ow</a:t>
            </a:r>
            <a:r>
              <a:rPr dirty="0" sz="850" spc="1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oxici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ty</a:t>
            </a:r>
            <a:r>
              <a:rPr dirty="0" sz="850" spc="14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1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humans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	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other</a:t>
            </a:r>
            <a:r>
              <a:rPr dirty="0" sz="850" spc="9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non-target</a:t>
            </a:r>
            <a:r>
              <a:rPr dirty="0" sz="850" spc="1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organisms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.</a:t>
            </a:r>
            <a:r>
              <a:rPr dirty="0" sz="850" spc="5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such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as</a:t>
            </a:r>
            <a:r>
              <a:rPr dirty="0" sz="850" spc="9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pets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and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polhnators</a:t>
            </a:r>
            <a:r>
              <a:rPr dirty="0" sz="850" spc="10">
                <a:solidFill>
                  <a:srgbClr val="B1B8B3"/>
                </a:solidFill>
                <a:latin typeface="Arial"/>
                <a:cs typeface="Arial"/>
              </a:rPr>
              <a:t>.</a:t>
            </a:r>
            <a:r>
              <a:rPr dirty="0" sz="850">
                <a:solidFill>
                  <a:srgbClr val="B1B8B3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Do</a:t>
            </a:r>
            <a:r>
              <a:rPr dirty="0" sz="850" spc="10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not</a:t>
            </a:r>
            <a:r>
              <a:rPr dirty="0" sz="850" spc="1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use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pesticides</a:t>
            </a:r>
            <a:r>
              <a:rPr dirty="0" sz="850" spc="1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around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the</a:t>
            </a:r>
            <a:r>
              <a:rPr dirty="0" sz="850" spc="1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home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when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the</a:t>
            </a:r>
            <a:r>
              <a:rPr dirty="0" sz="850" spc="1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label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states</a:t>
            </a:r>
            <a:r>
              <a:rPr dirty="0" sz="850" spc="1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0">
                <a:solidFill>
                  <a:srgbClr val="B1B8B3"/>
                </a:solidFill>
                <a:latin typeface="Arial"/>
                <a:cs typeface="Arial"/>
              </a:rPr>
              <a:t>'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Not</a:t>
            </a:r>
            <a:r>
              <a:rPr dirty="0" sz="850" spc="50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500">
                <a:solidFill>
                  <a:srgbClr val="2D2F2D"/>
                </a:solidFill>
                <a:latin typeface="Arial"/>
                <a:cs typeface="Arial"/>
              </a:rPr>
              <a:t>	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for</a:t>
            </a:r>
            <a:r>
              <a:rPr dirty="0" sz="850" spc="10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home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1C1D1C"/>
                </a:solidFill>
                <a:latin typeface="Arial"/>
                <a:cs typeface="Arial"/>
              </a:rPr>
              <a:t>u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se</a:t>
            </a:r>
            <a:r>
              <a:rPr dirty="0" sz="850" spc="-10">
                <a:solidFill>
                  <a:srgbClr val="898C87"/>
                </a:solidFill>
                <a:latin typeface="Arial"/>
                <a:cs typeface="Arial"/>
              </a:rPr>
              <a:t>.'</a:t>
            </a:r>
            <a:endParaRPr sz="850">
              <a:latin typeface="Arial"/>
              <a:cs typeface="Arial"/>
            </a:endParaRPr>
          </a:p>
          <a:p>
            <a:pPr marL="234315" indent="-221615">
              <a:lnSpc>
                <a:spcPct val="100000"/>
              </a:lnSpc>
              <a:spcBef>
                <a:spcPts val="25"/>
              </a:spcBef>
              <a:buClr>
                <a:srgbClr val="424441"/>
              </a:buClr>
              <a:buChar char="•"/>
              <a:tabLst>
                <a:tab pos="234315" algn="l"/>
              </a:tabLst>
            </a:pP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Make</a:t>
            </a:r>
            <a:r>
              <a:rPr dirty="0" sz="850" spc="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ce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rt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ai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n</a:t>
            </a:r>
            <a:r>
              <a:rPr dirty="0" sz="850" spc="7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that</a:t>
            </a:r>
            <a:r>
              <a:rPr dirty="0" sz="850" spc="9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type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of</a:t>
            </a:r>
            <a:r>
              <a:rPr dirty="0" sz="850" spc="8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plant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s</a:t>
            </a:r>
            <a:r>
              <a:rPr dirty="0" sz="850" spc="3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being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trea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ed</a:t>
            </a:r>
            <a:r>
              <a:rPr dirty="0" sz="850" spc="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are</a:t>
            </a:r>
            <a:r>
              <a:rPr dirty="0" sz="850" spc="1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listed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on</a:t>
            </a:r>
            <a:r>
              <a:rPr dirty="0" sz="850" spc="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l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abel.</a:t>
            </a:r>
            <a:r>
              <a:rPr dirty="0" sz="850" spc="1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Some</a:t>
            </a:r>
            <a:r>
              <a:rPr dirty="0" sz="850" spc="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pesticides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may</a:t>
            </a:r>
            <a:r>
              <a:rPr dirty="0" sz="850" spc="-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injure</a:t>
            </a:r>
            <a:r>
              <a:rPr dirty="0" sz="850" spc="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sensi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ive</a:t>
            </a:r>
            <a:r>
              <a:rPr dirty="0" sz="850" spc="1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plants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or</a:t>
            </a:r>
            <a:r>
              <a:rPr dirty="0" sz="850" spc="1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1C1D1C"/>
                </a:solidFill>
                <a:latin typeface="Arial"/>
                <a:cs typeface="Arial"/>
              </a:rPr>
              <a:t>l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eave</a:t>
            </a:r>
            <a:endParaRPr sz="850">
              <a:latin typeface="Arial"/>
              <a:cs typeface="Arial"/>
            </a:endParaRPr>
          </a:p>
          <a:p>
            <a:pPr marL="235585">
              <a:lnSpc>
                <a:spcPct val="100000"/>
              </a:lnSpc>
              <a:spcBef>
                <a:spcPts val="135"/>
              </a:spcBef>
            </a:pP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unwanted</a:t>
            </a:r>
            <a:r>
              <a:rPr dirty="0" sz="850" spc="10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r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esidues</a:t>
            </a:r>
            <a:r>
              <a:rPr dirty="0" sz="850" spc="1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on</a:t>
            </a:r>
            <a:r>
              <a:rPr dirty="0" sz="850" spc="1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produce</a:t>
            </a:r>
            <a:r>
              <a:rPr dirty="0" sz="850" spc="-10">
                <a:solidFill>
                  <a:srgbClr val="595B56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35585" marR="451484" indent="-219075">
              <a:lnSpc>
                <a:spcPct val="102499"/>
              </a:lnSpc>
              <a:spcBef>
                <a:spcPts val="35"/>
              </a:spcBef>
              <a:buChar char="•"/>
              <a:tabLst>
                <a:tab pos="235585" algn="l"/>
                <a:tab pos="236854" algn="l"/>
              </a:tabLst>
            </a:pP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	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If</a:t>
            </a:r>
            <a:r>
              <a:rPr dirty="0" sz="850" spc="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pesticide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is</a:t>
            </a:r>
            <a:r>
              <a:rPr dirty="0" sz="850" spc="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needed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,</a:t>
            </a:r>
            <a:r>
              <a:rPr dirty="0" sz="85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it</a:t>
            </a:r>
            <a:r>
              <a:rPr dirty="0" sz="850" spc="10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must</a:t>
            </a:r>
            <a:r>
              <a:rPr dirty="0" sz="850" spc="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be</a:t>
            </a:r>
            <a:r>
              <a:rPr dirty="0" sz="850" spc="114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applied</a:t>
            </a:r>
            <a:r>
              <a:rPr dirty="0" sz="850" spc="-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at</a:t>
            </a:r>
            <a:r>
              <a:rPr dirty="0" sz="850" spc="1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r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igh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9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time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.</a:t>
            </a:r>
            <a:r>
              <a:rPr dirty="0" sz="850" spc="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With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herbicides</a:t>
            </a:r>
            <a:r>
              <a:rPr dirty="0" sz="850" spc="10">
                <a:solidFill>
                  <a:srgbClr val="777C77"/>
                </a:solidFill>
                <a:latin typeface="Arial"/>
                <a:cs typeface="Arial"/>
              </a:rPr>
              <a:t>,</a:t>
            </a:r>
            <a:r>
              <a:rPr dirty="0" sz="850" spc="-45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is</a:t>
            </a:r>
            <a:r>
              <a:rPr dirty="0" sz="850" spc="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may</a:t>
            </a:r>
            <a:r>
              <a:rPr dirty="0" sz="850" spc="8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be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before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weeds</a:t>
            </a:r>
            <a:r>
              <a:rPr dirty="0" sz="850" spc="-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reach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ce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rtain</a:t>
            </a:r>
            <a:r>
              <a:rPr dirty="0" sz="850" spc="11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stage</a:t>
            </a:r>
            <a:r>
              <a:rPr dirty="0" sz="850" spc="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or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height.</a:t>
            </a:r>
            <a:r>
              <a:rPr dirty="0" sz="850" spc="-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with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diseases</a:t>
            </a:r>
            <a:r>
              <a:rPr dirty="0" sz="850" spc="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this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may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be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before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plants</a:t>
            </a:r>
            <a:r>
              <a:rPr dirty="0" sz="850" spc="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become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infected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.</a:t>
            </a:r>
            <a:r>
              <a:rPr dirty="0" sz="850" spc="-3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and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with</a:t>
            </a:r>
            <a:r>
              <a:rPr dirty="0" sz="850" spc="-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insec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ts</a:t>
            </a:r>
            <a:r>
              <a:rPr dirty="0" sz="850" spc="11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is</a:t>
            </a:r>
            <a:r>
              <a:rPr dirty="0" sz="850" spc="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may</a:t>
            </a:r>
            <a:r>
              <a:rPr dirty="0" sz="850" spc="-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be</a:t>
            </a:r>
            <a:r>
              <a:rPr dirty="0" sz="850" spc="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before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ey</a:t>
            </a:r>
            <a:r>
              <a:rPr dirty="0" sz="850" spc="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bore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into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plants</a:t>
            </a:r>
            <a:r>
              <a:rPr dirty="0" sz="850" spc="-10">
                <a:solidFill>
                  <a:srgbClr val="595B56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41300" marR="284480" indent="-220345">
              <a:lnSpc>
                <a:spcPct val="106100"/>
              </a:lnSpc>
              <a:spcBef>
                <a:spcPts val="110"/>
              </a:spcBef>
              <a:buChar char="•"/>
              <a:tabLst>
                <a:tab pos="243204" algn="l"/>
              </a:tabLst>
            </a:pP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Wear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rubber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gloves</a:t>
            </a:r>
            <a:r>
              <a:rPr dirty="0" sz="850" spc="10">
                <a:solidFill>
                  <a:srgbClr val="777C77"/>
                </a:solidFill>
                <a:latin typeface="Arial"/>
                <a:cs typeface="Arial"/>
              </a:rPr>
              <a:t>.</a:t>
            </a:r>
            <a:r>
              <a:rPr dirty="0" sz="850" spc="45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long</a:t>
            </a:r>
            <a:r>
              <a:rPr dirty="0" sz="850" spc="-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pants</a:t>
            </a:r>
            <a:r>
              <a:rPr dirty="0" sz="850" spc="10">
                <a:solidFill>
                  <a:srgbClr val="777C77"/>
                </a:solidFill>
                <a:latin typeface="Arial"/>
                <a:cs typeface="Arial"/>
              </a:rPr>
              <a:t>,</a:t>
            </a:r>
            <a:r>
              <a:rPr dirty="0" sz="850" spc="-5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shoes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socks</a:t>
            </a:r>
            <a:r>
              <a:rPr dirty="0" sz="850" spc="10">
                <a:solidFill>
                  <a:srgbClr val="777C77"/>
                </a:solidFill>
                <a:latin typeface="Arial"/>
                <a:cs typeface="Arial"/>
              </a:rPr>
              <a:t>,</a:t>
            </a:r>
            <a:r>
              <a:rPr dirty="0" sz="850" spc="-10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1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 long sleeve</a:t>
            </a:r>
            <a:r>
              <a:rPr dirty="0" sz="850" spc="1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shirt</a:t>
            </a:r>
            <a:r>
              <a:rPr dirty="0" sz="850" spc="1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when</a:t>
            </a:r>
            <a:r>
              <a:rPr dirty="0" sz="850" spc="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andling</a:t>
            </a:r>
            <a:r>
              <a:rPr dirty="0" sz="850" spc="1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pesticides.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m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aking</a:t>
            </a:r>
            <a:r>
              <a:rPr dirty="0" sz="850" spc="1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applications,</a:t>
            </a:r>
            <a:r>
              <a:rPr dirty="0" sz="850" spc="10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or 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	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cleaning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 and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repairing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equipment.</a:t>
            </a:r>
            <a:r>
              <a:rPr dirty="0" sz="850" spc="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Other</a:t>
            </a:r>
            <a:r>
              <a:rPr dirty="0" sz="850" spc="-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precautions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may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be</a:t>
            </a:r>
            <a:r>
              <a:rPr dirty="0" sz="850" spc="-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listed</a:t>
            </a:r>
            <a:r>
              <a:rPr dirty="0" sz="850" spc="-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on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some</a:t>
            </a:r>
            <a:r>
              <a:rPr dirty="0" sz="850" spc="-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labels</a:t>
            </a:r>
            <a:r>
              <a:rPr dirty="0" sz="850" spc="20">
                <a:solidFill>
                  <a:srgbClr val="898C87"/>
                </a:solidFill>
                <a:latin typeface="Arial"/>
                <a:cs typeface="Arial"/>
              </a:rPr>
              <a:t>.</a:t>
            </a:r>
            <a:r>
              <a:rPr dirty="0" sz="850" spc="-30">
                <a:solidFill>
                  <a:srgbClr val="898C87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This</a:t>
            </a:r>
            <a:r>
              <a:rPr dirty="0" sz="850" spc="-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gear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is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referred</a:t>
            </a:r>
            <a:r>
              <a:rPr dirty="0" sz="850" spc="-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-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as Pe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r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sona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l</a:t>
            </a:r>
            <a:r>
              <a:rPr dirty="0" sz="850" spc="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Prote</a:t>
            </a:r>
            <a:r>
              <a:rPr dirty="0" sz="850" spc="-10">
                <a:solidFill>
                  <a:srgbClr val="595B56"/>
                </a:solidFill>
                <a:latin typeface="Arial"/>
                <a:cs typeface="Arial"/>
              </a:rPr>
              <a:t>c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tive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	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Equipment</a:t>
            </a:r>
            <a:r>
              <a:rPr dirty="0" sz="850" spc="1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(PPE)</a:t>
            </a:r>
            <a:r>
              <a:rPr dirty="0" sz="850" spc="-10">
                <a:solidFill>
                  <a:srgbClr val="898C87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43204" indent="-221615">
              <a:lnSpc>
                <a:spcPct val="100000"/>
              </a:lnSpc>
              <a:spcBef>
                <a:spcPts val="170"/>
              </a:spcBef>
              <a:buChar char="•"/>
              <a:tabLst>
                <a:tab pos="243204" algn="l"/>
              </a:tabLst>
            </a:pP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Do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n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o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9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allow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c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hildren</a:t>
            </a:r>
            <a:r>
              <a:rPr dirty="0" sz="850" spc="14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to</a:t>
            </a:r>
            <a:r>
              <a:rPr dirty="0" sz="850" spc="6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use</a:t>
            </a:r>
            <a:r>
              <a:rPr dirty="0" sz="850" spc="10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pesticides</a:t>
            </a:r>
            <a:r>
              <a:rPr dirty="0" sz="850" spc="-10">
                <a:solidFill>
                  <a:srgbClr val="777C77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46379" marR="292100" indent="-220345">
              <a:lnSpc>
                <a:spcPct val="106100"/>
              </a:lnSpc>
              <a:buChar char="•"/>
              <a:tabLst>
                <a:tab pos="249554" algn="l"/>
              </a:tabLst>
            </a:pP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Carefully</a:t>
            </a:r>
            <a:r>
              <a:rPr dirty="0" sz="850" spc="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calibrate</a:t>
            </a:r>
            <a:r>
              <a:rPr dirty="0" sz="850" spc="8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your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application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eq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uipment</a:t>
            </a:r>
            <a:r>
              <a:rPr dirty="0" sz="850" spc="8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so</a:t>
            </a:r>
            <a:r>
              <a:rPr dirty="0" sz="850" spc="9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you</a:t>
            </a:r>
            <a:r>
              <a:rPr dirty="0" sz="850" spc="6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ca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n</a:t>
            </a:r>
            <a:r>
              <a:rPr dirty="0" sz="850" spc="9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confidently</a:t>
            </a:r>
            <a:r>
              <a:rPr dirty="0" sz="850" spc="1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apply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1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pesticide</a:t>
            </a:r>
            <a:r>
              <a:rPr dirty="0" sz="850" spc="9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al</a:t>
            </a:r>
            <a:r>
              <a:rPr dirty="0" sz="850" spc="1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co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rrect</a:t>
            </a:r>
            <a:r>
              <a:rPr dirty="0" sz="850" spc="4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rate</a:t>
            </a:r>
            <a:r>
              <a:rPr dirty="0" sz="850" spc="10">
                <a:solidFill>
                  <a:srgbClr val="9C9C95"/>
                </a:solidFill>
                <a:latin typeface="Arial"/>
                <a:cs typeface="Arial"/>
              </a:rPr>
              <a:t>.</a:t>
            </a:r>
            <a:r>
              <a:rPr dirty="0" sz="850" spc="-30">
                <a:solidFill>
                  <a:srgbClr val="9C9C95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You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can</a:t>
            </a:r>
            <a:r>
              <a:rPr dirty="0" sz="850" spc="1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practice</a:t>
            </a:r>
            <a:r>
              <a:rPr dirty="0" sz="850" spc="10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0">
                <a:solidFill>
                  <a:srgbClr val="424441"/>
                </a:solidFill>
                <a:latin typeface="Arial"/>
                <a:cs typeface="Arial"/>
              </a:rPr>
              <a:t>with </a:t>
            </a:r>
            <a:r>
              <a:rPr dirty="0" sz="850" spc="-20">
                <a:solidFill>
                  <a:srgbClr val="424441"/>
                </a:solidFill>
                <a:latin typeface="Arial"/>
                <a:cs typeface="Arial"/>
              </a:rPr>
              <a:t>	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plain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water</a:t>
            </a:r>
            <a:r>
              <a:rPr dirty="0" sz="850">
                <a:solidFill>
                  <a:srgbClr val="898C87"/>
                </a:solidFill>
                <a:latin typeface="Arial"/>
                <a:cs typeface="Arial"/>
              </a:rPr>
              <a:t>.</a:t>
            </a:r>
            <a:r>
              <a:rPr dirty="0" sz="850" spc="90">
                <a:solidFill>
                  <a:srgbClr val="898C8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Be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sure</a:t>
            </a:r>
            <a:r>
              <a:rPr dirty="0" sz="850" spc="114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equipment</a:t>
            </a:r>
            <a:r>
              <a:rPr dirty="0" sz="850" spc="1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is</a:t>
            </a:r>
            <a:r>
              <a:rPr dirty="0" sz="850" spc="1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in</a:t>
            </a:r>
            <a:r>
              <a:rPr dirty="0" sz="850" spc="18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good</a:t>
            </a:r>
            <a:r>
              <a:rPr dirty="0" sz="850" spc="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condition</a:t>
            </a:r>
            <a:r>
              <a:rPr dirty="0" sz="850" spc="1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doesn</a:t>
            </a:r>
            <a:r>
              <a:rPr dirty="0" sz="850">
                <a:solidFill>
                  <a:srgbClr val="777C77"/>
                </a:solidFill>
                <a:latin typeface="Arial"/>
                <a:cs typeface="Arial"/>
              </a:rPr>
              <a:t>'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t</a:t>
            </a:r>
            <a:r>
              <a:rPr dirty="0" sz="850" spc="1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leak</a:t>
            </a:r>
            <a:r>
              <a:rPr dirty="0" sz="850" spc="1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or</a:t>
            </a:r>
            <a:r>
              <a:rPr dirty="0" sz="850" spc="1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won</a:t>
            </a:r>
            <a:r>
              <a:rPr dirty="0" sz="850">
                <a:solidFill>
                  <a:srgbClr val="777C77"/>
                </a:solidFill>
                <a:latin typeface="Arial"/>
                <a:cs typeface="Arial"/>
              </a:rPr>
              <a:t>'</a:t>
            </a:r>
            <a:r>
              <a:rPr dirty="0" sz="85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break</a:t>
            </a:r>
            <a:r>
              <a:rPr dirty="0" sz="850" spc="18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during</a:t>
            </a:r>
            <a:r>
              <a:rPr dirty="0" sz="850" spc="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use</a:t>
            </a:r>
            <a:r>
              <a:rPr dirty="0" sz="850" spc="-20">
                <a:solidFill>
                  <a:srgbClr val="9C9C95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52729" marR="510540" indent="-222250">
              <a:lnSpc>
                <a:spcPct val="106100"/>
              </a:lnSpc>
              <a:spcBef>
                <a:spcPts val="70"/>
              </a:spcBef>
              <a:buChar char="•"/>
              <a:tabLst>
                <a:tab pos="252729" algn="l"/>
                <a:tab pos="255904" algn="l"/>
              </a:tabLst>
            </a:pP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	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Only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 prepare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amount</a:t>
            </a:r>
            <a:r>
              <a:rPr dirty="0" sz="850" spc="1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of</a:t>
            </a:r>
            <a:r>
              <a:rPr dirty="0" sz="850" spc="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material</a:t>
            </a:r>
            <a:r>
              <a:rPr dirty="0" sz="850" spc="7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that</a:t>
            </a:r>
            <a:r>
              <a:rPr dirty="0" sz="850" spc="1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you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need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;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thi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</a:t>
            </a:r>
            <a:r>
              <a:rPr dirty="0" sz="850" spc="1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will</a:t>
            </a:r>
            <a:r>
              <a:rPr dirty="0" sz="850" spc="-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make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cleanup</a:t>
            </a:r>
            <a:r>
              <a:rPr dirty="0" sz="850" spc="1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at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much</a:t>
            </a:r>
            <a:r>
              <a:rPr dirty="0" sz="850" spc="-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easie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r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.</a:t>
            </a:r>
            <a:r>
              <a:rPr dirty="0" sz="850" spc="-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Excess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spray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leftover</a:t>
            </a:r>
            <a:r>
              <a:rPr dirty="0" sz="850" spc="14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should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be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applied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</a:t>
            </a:r>
            <a:r>
              <a:rPr dirty="0" sz="850" spc="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area</a:t>
            </a:r>
            <a:r>
              <a:rPr dirty="0" sz="850" spc="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being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treated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.</a:t>
            </a:r>
            <a:r>
              <a:rPr dirty="0" sz="850" spc="-1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Never</a:t>
            </a:r>
            <a:r>
              <a:rPr dirty="0" sz="850" spc="1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dispose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of</a:t>
            </a:r>
            <a:r>
              <a:rPr dirty="0" sz="850" spc="10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excess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sprays</a:t>
            </a:r>
            <a:r>
              <a:rPr dirty="0" sz="850" spc="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r</a:t>
            </a:r>
            <a:r>
              <a:rPr dirty="0" sz="850" spc="3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rin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se</a:t>
            </a:r>
            <a:r>
              <a:rPr dirty="0" sz="850" spc="17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water</a:t>
            </a:r>
            <a:r>
              <a:rPr dirty="0" sz="850" spc="8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down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</a:t>
            </a:r>
            <a:r>
              <a:rPr dirty="0" sz="850" spc="7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drain</a:t>
            </a:r>
            <a:r>
              <a:rPr dirty="0" sz="850" spc="-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or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where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it</a:t>
            </a:r>
            <a:r>
              <a:rPr dirty="0" sz="850" spc="7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m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ay</a:t>
            </a:r>
            <a:r>
              <a:rPr dirty="0" sz="850" spc="114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enter</a:t>
            </a:r>
            <a:r>
              <a:rPr dirty="0" sz="850" spc="114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st</a:t>
            </a:r>
            <a:r>
              <a:rPr dirty="0" sz="850" spc="-10">
                <a:solidFill>
                  <a:srgbClr val="1C1D1C"/>
                </a:solidFill>
                <a:latin typeface="Arial"/>
                <a:cs typeface="Arial"/>
              </a:rPr>
              <a:t>ream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s.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ponds,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or</a:t>
            </a:r>
            <a:r>
              <a:rPr dirty="0" sz="850" spc="7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stom,</a:t>
            </a:r>
            <a:r>
              <a:rPr dirty="0" sz="850" spc="-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water.</a:t>
            </a:r>
            <a:endParaRPr sz="850">
              <a:latin typeface="Arial"/>
              <a:cs typeface="Arial"/>
            </a:endParaRPr>
          </a:p>
          <a:p>
            <a:pPr marL="252729" indent="-222250">
              <a:lnSpc>
                <a:spcPct val="100000"/>
              </a:lnSpc>
              <a:spcBef>
                <a:spcPts val="100"/>
              </a:spcBef>
              <a:buClr>
                <a:srgbClr val="424441"/>
              </a:buClr>
              <a:buChar char="•"/>
              <a:tabLst>
                <a:tab pos="252729" algn="l"/>
              </a:tabLst>
            </a:pP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Do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not</a:t>
            </a:r>
            <a:r>
              <a:rPr dirty="0" sz="850" spc="8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us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</a:t>
            </a:r>
            <a:r>
              <a:rPr dirty="0" sz="850" spc="1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measuring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equipment</a:t>
            </a:r>
            <a:r>
              <a:rPr dirty="0" sz="850" spc="2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from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kitchen</a:t>
            </a:r>
            <a:r>
              <a:rPr dirty="0" sz="850" spc="10">
                <a:solidFill>
                  <a:srgbClr val="B1B8B3"/>
                </a:solidFill>
                <a:latin typeface="Arial"/>
                <a:cs typeface="Arial"/>
              </a:rPr>
              <a:t>.</a:t>
            </a:r>
            <a:r>
              <a:rPr dirty="0" sz="850" spc="5">
                <a:solidFill>
                  <a:srgbClr val="B1B8B3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Label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all equ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i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pment</a:t>
            </a:r>
            <a:r>
              <a:rPr dirty="0" sz="850" spc="9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'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For</a:t>
            </a:r>
            <a:r>
              <a:rPr dirty="0" sz="850" spc="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Pesticide</a:t>
            </a:r>
            <a:r>
              <a:rPr dirty="0" sz="850" spc="4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Use</a:t>
            </a:r>
            <a:r>
              <a:rPr dirty="0" sz="850" spc="6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O</a:t>
            </a:r>
            <a:r>
              <a:rPr dirty="0" sz="850" spc="-10">
                <a:solidFill>
                  <a:srgbClr val="1C1D1C"/>
                </a:solidFill>
                <a:latin typeface="Arial"/>
                <a:cs typeface="Arial"/>
              </a:rPr>
              <a:t>nly</a:t>
            </a:r>
            <a:r>
              <a:rPr dirty="0" sz="850" spc="-10">
                <a:solidFill>
                  <a:srgbClr val="777C77"/>
                </a:solidFill>
                <a:latin typeface="Arial"/>
                <a:cs typeface="Arial"/>
              </a:rPr>
              <a:t>.'</a:t>
            </a:r>
            <a:endParaRPr sz="850">
              <a:latin typeface="Arial"/>
              <a:cs typeface="Arial"/>
            </a:endParaRPr>
          </a:p>
          <a:p>
            <a:pPr marL="255270" indent="-219710">
              <a:lnSpc>
                <a:spcPct val="100000"/>
              </a:lnSpc>
              <a:spcBef>
                <a:spcPts val="170"/>
              </a:spcBef>
              <a:buClr>
                <a:srgbClr val="2D2F2D"/>
              </a:buClr>
              <a:buChar char="•"/>
              <a:tabLst>
                <a:tab pos="255270" algn="l"/>
              </a:tabLst>
            </a:pP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If</a:t>
            </a:r>
            <a:r>
              <a:rPr dirty="0" sz="850" spc="4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you</a:t>
            </a:r>
            <a:r>
              <a:rPr dirty="0" sz="850" spc="-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us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e</a:t>
            </a:r>
            <a:r>
              <a:rPr dirty="0" sz="850" spc="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a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hose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-e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nd</a:t>
            </a:r>
            <a:r>
              <a:rPr dirty="0" sz="850" spc="6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sprayer</a:t>
            </a:r>
            <a:r>
              <a:rPr dirty="0" sz="850" spc="-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lo</a:t>
            </a:r>
            <a:r>
              <a:rPr dirty="0" sz="850" spc="1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apply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pesticides or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fertiliz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ers,</a:t>
            </a:r>
            <a:r>
              <a:rPr dirty="0" sz="850" spc="-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be</a:t>
            </a:r>
            <a:r>
              <a:rPr dirty="0" sz="850" spc="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sure</a:t>
            </a:r>
            <a:r>
              <a:rPr dirty="0" sz="850" spc="-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lo</a:t>
            </a:r>
            <a:r>
              <a:rPr dirty="0" sz="850" spc="9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install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a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back0ow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preventer</a:t>
            </a:r>
            <a:r>
              <a:rPr dirty="0" sz="850" spc="-10">
                <a:solidFill>
                  <a:srgbClr val="898C87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60985" indent="-220979">
              <a:lnSpc>
                <a:spcPct val="100000"/>
              </a:lnSpc>
              <a:spcBef>
                <a:spcPts val="170"/>
              </a:spcBef>
              <a:buClr>
                <a:srgbClr val="424441"/>
              </a:buClr>
              <a:buChar char="•"/>
              <a:tabLst>
                <a:tab pos="260985" algn="l"/>
              </a:tabLst>
            </a:pP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Avoid</a:t>
            </a:r>
            <a:r>
              <a:rPr dirty="0" sz="850" spc="-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app</a:t>
            </a:r>
            <a:r>
              <a:rPr dirty="0" sz="850" spc="20">
                <a:solidFill>
                  <a:srgbClr val="1C1D1C"/>
                </a:solidFill>
                <a:latin typeface="Arial"/>
                <a:cs typeface="Arial"/>
              </a:rPr>
              <a:t>lyin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g</a:t>
            </a:r>
            <a:r>
              <a:rPr dirty="0" sz="850" spc="-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foliar pesticide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if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-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heavy</a:t>
            </a:r>
            <a:r>
              <a:rPr dirty="0" sz="850" spc="-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rain</a:t>
            </a:r>
            <a:r>
              <a:rPr dirty="0" sz="850" spc="-1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is</a:t>
            </a:r>
            <a:r>
              <a:rPr dirty="0" sz="850" spc="-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expected</a:t>
            </a:r>
            <a:r>
              <a:rPr dirty="0" sz="850" spc="-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immediately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after the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application</a:t>
            </a:r>
            <a:r>
              <a:rPr dirty="0" sz="850" spc="-10">
                <a:solidFill>
                  <a:srgbClr val="898C87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60985" indent="-220979">
              <a:lnSpc>
                <a:spcPct val="100000"/>
              </a:lnSpc>
              <a:spcBef>
                <a:spcPts val="204"/>
              </a:spcBef>
              <a:buChar char="•"/>
              <a:tabLst>
                <a:tab pos="260985" algn="l"/>
              </a:tabLst>
            </a:pP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Avoid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applying</a:t>
            </a:r>
            <a:r>
              <a:rPr dirty="0" sz="850" spc="7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sprays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when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it</a:t>
            </a:r>
            <a:r>
              <a:rPr dirty="0" sz="850" spc="10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is</a:t>
            </a:r>
            <a:r>
              <a:rPr dirty="0" sz="850" spc="1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windy.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as</a:t>
            </a:r>
            <a:r>
              <a:rPr dirty="0" sz="850" spc="114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this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will</a:t>
            </a:r>
            <a:r>
              <a:rPr dirty="0" sz="850" spc="-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f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avor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drift</a:t>
            </a:r>
            <a:r>
              <a:rPr dirty="0" sz="850" spc="3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awa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y</a:t>
            </a:r>
            <a:r>
              <a:rPr dirty="0" sz="850" spc="10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from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treated</a:t>
            </a:r>
            <a:r>
              <a:rPr dirty="0" sz="850" spc="2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area</a:t>
            </a:r>
            <a:r>
              <a:rPr dirty="0" sz="850" spc="-10">
                <a:solidFill>
                  <a:srgbClr val="595B56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66700" marR="232410" indent="-227329">
              <a:lnSpc>
                <a:spcPct val="109600"/>
              </a:lnSpc>
              <a:spcBef>
                <a:spcPts val="35"/>
              </a:spcBef>
              <a:buChar char="•"/>
              <a:tabLst>
                <a:tab pos="266700" algn="l"/>
                <a:tab pos="270510" algn="l"/>
              </a:tabLst>
            </a:pP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	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Avoid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using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-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same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pesticide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product</a:t>
            </a:r>
            <a:r>
              <a:rPr dirty="0" sz="850" spc="10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or</a:t>
            </a:r>
            <a:r>
              <a:rPr dirty="0" sz="850" spc="10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pesti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c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ides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within</a:t>
            </a:r>
            <a:r>
              <a:rPr dirty="0" sz="850" spc="-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</a:t>
            </a:r>
            <a:r>
              <a:rPr dirty="0" sz="850" spc="7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same chemical</a:t>
            </a:r>
            <a:r>
              <a:rPr dirty="0" sz="850" spc="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group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or</a:t>
            </a:r>
            <a:r>
              <a:rPr dirty="0" sz="850" spc="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mode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of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action</a:t>
            </a:r>
            <a:r>
              <a:rPr dirty="0" sz="850" spc="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ove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r</a:t>
            </a:r>
            <a:r>
              <a:rPr dirty="0" sz="850" spc="2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an</a:t>
            </a:r>
            <a:r>
              <a:rPr dirty="0" sz="850" spc="6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extended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period</a:t>
            </a:r>
            <a:r>
              <a:rPr dirty="0" sz="850" spc="3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in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order</a:t>
            </a:r>
            <a:r>
              <a:rPr dirty="0" sz="850" spc="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l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</a:t>
            </a:r>
            <a:r>
              <a:rPr dirty="0" sz="850" spc="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prevent</a:t>
            </a:r>
            <a:r>
              <a:rPr dirty="0" sz="850" spc="7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pes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</a:t>
            </a:r>
            <a:r>
              <a:rPr dirty="0" sz="850" spc="10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from</a:t>
            </a:r>
            <a:r>
              <a:rPr dirty="0" sz="850" spc="-2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deve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loping</a:t>
            </a:r>
            <a:r>
              <a:rPr dirty="0" sz="850" spc="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resistance</a:t>
            </a:r>
            <a:r>
              <a:rPr dirty="0" sz="850" spc="-10">
                <a:solidFill>
                  <a:srgbClr val="B1B8B3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62255" indent="-217804">
              <a:lnSpc>
                <a:spcPct val="100000"/>
              </a:lnSpc>
              <a:spcBef>
                <a:spcPts val="135"/>
              </a:spcBef>
              <a:buClr>
                <a:srgbClr val="2D2F2D"/>
              </a:buClr>
              <a:buChar char="•"/>
              <a:tabLst>
                <a:tab pos="262255" algn="l"/>
              </a:tabLst>
            </a:pP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Keep</a:t>
            </a:r>
            <a:r>
              <a:rPr dirty="0" sz="850" spc="4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children,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pets</a:t>
            </a:r>
            <a:r>
              <a:rPr dirty="0" sz="850" spc="10">
                <a:solidFill>
                  <a:srgbClr val="898C87"/>
                </a:solidFill>
                <a:latin typeface="Arial"/>
                <a:cs typeface="Arial"/>
              </a:rPr>
              <a:t>,</a:t>
            </a:r>
            <a:r>
              <a:rPr dirty="0" sz="850">
                <a:solidFill>
                  <a:srgbClr val="898C87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and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other</a:t>
            </a:r>
            <a:r>
              <a:rPr dirty="0" sz="850" spc="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people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out</a:t>
            </a:r>
            <a:r>
              <a:rPr dirty="0" sz="850" spc="9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of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</a:t>
            </a:r>
            <a:r>
              <a:rPr dirty="0" sz="850" spc="1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tr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eated</a:t>
            </a:r>
            <a:r>
              <a:rPr dirty="0" sz="850" spc="1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area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until</a:t>
            </a:r>
            <a:r>
              <a:rPr dirty="0" sz="850" spc="-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9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sprays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have</a:t>
            </a:r>
            <a:r>
              <a:rPr dirty="0" sz="850" spc="7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oro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ughly</a:t>
            </a:r>
            <a:r>
              <a:rPr dirty="0" sz="850" spc="90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dried</a:t>
            </a:r>
            <a:r>
              <a:rPr dirty="0" sz="850" spc="-10">
                <a:solidFill>
                  <a:srgbClr val="9C9C95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69240" marR="385445" indent="-220345">
              <a:lnSpc>
                <a:spcPct val="109600"/>
              </a:lnSpc>
              <a:buClr>
                <a:srgbClr val="2D2F2D"/>
              </a:buClr>
              <a:buChar char="•"/>
              <a:tabLst>
                <a:tab pos="271145" algn="l"/>
              </a:tabLst>
            </a:pP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Clean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pesticide</a:t>
            </a:r>
            <a:r>
              <a:rPr dirty="0" sz="850" spc="1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application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equipment</a:t>
            </a:r>
            <a:r>
              <a:rPr dirty="0" sz="850" spc="1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after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every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application</a:t>
            </a:r>
            <a:r>
              <a:rPr dirty="0" sz="850" spc="10">
                <a:solidFill>
                  <a:srgbClr val="898C87"/>
                </a:solidFill>
                <a:latin typeface="Arial"/>
                <a:cs typeface="Arial"/>
              </a:rPr>
              <a:t>.</a:t>
            </a:r>
            <a:r>
              <a:rPr dirty="0" sz="850" spc="-10">
                <a:solidFill>
                  <a:srgbClr val="898C87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Follow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product</a:t>
            </a:r>
            <a:r>
              <a:rPr dirty="0" sz="850" spc="10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label</a:t>
            </a:r>
            <a:r>
              <a:rPr dirty="0" sz="850" spc="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directions</a:t>
            </a:r>
            <a:r>
              <a:rPr dirty="0" sz="850" spc="8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for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cleaning</a:t>
            </a:r>
            <a:r>
              <a:rPr dirty="0" sz="850" spc="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applica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ti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on</a:t>
            </a:r>
            <a:r>
              <a:rPr dirty="0" sz="850" spc="1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equipment 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	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-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disposing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of</a:t>
            </a:r>
            <a:r>
              <a:rPr dirty="0" sz="850" spc="17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l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eftover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rinse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water.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Check</a:t>
            </a:r>
            <a:r>
              <a:rPr dirty="0" sz="850" spc="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equipme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nt</a:t>
            </a:r>
            <a:r>
              <a:rPr dirty="0" sz="850" spc="5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for</a:t>
            </a:r>
            <a:r>
              <a:rPr dirty="0" sz="850" spc="85">
                <a:solidFill>
                  <a:srgbClr val="1C1D1C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wear</a:t>
            </a:r>
            <a:r>
              <a:rPr dirty="0" sz="850" spc="114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and</a:t>
            </a:r>
            <a:r>
              <a:rPr dirty="0" sz="850" spc="2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tear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after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each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use</a:t>
            </a:r>
            <a:r>
              <a:rPr dirty="0" sz="850" spc="-20">
                <a:solidFill>
                  <a:srgbClr val="777C77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72415" marR="369570" indent="-223520">
              <a:lnSpc>
                <a:spcPts val="1010"/>
              </a:lnSpc>
              <a:spcBef>
                <a:spcPts val="175"/>
              </a:spcBef>
              <a:buChar char="•"/>
              <a:tabLst>
                <a:tab pos="272415" algn="l"/>
                <a:tab pos="273685" algn="l"/>
              </a:tabLst>
            </a:pP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	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When</a:t>
            </a:r>
            <a:r>
              <a:rPr dirty="0" sz="850" spc="9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treating</a:t>
            </a:r>
            <a:r>
              <a:rPr dirty="0" sz="850" spc="5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fruit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or</a:t>
            </a:r>
            <a:r>
              <a:rPr dirty="0" sz="850" spc="10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vegetabl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e</a:t>
            </a:r>
            <a:r>
              <a:rPr dirty="0" sz="850" spc="2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plants.</a:t>
            </a:r>
            <a:r>
              <a:rPr dirty="0" sz="850" spc="-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observe</a:t>
            </a:r>
            <a:r>
              <a:rPr dirty="0" sz="850" spc="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pre-harvest</a:t>
            </a:r>
            <a:r>
              <a:rPr dirty="0" sz="850" spc="1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interval</a:t>
            </a:r>
            <a:r>
              <a:rPr dirty="0" sz="850" spc="-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(PHI)</a:t>
            </a:r>
            <a:r>
              <a:rPr dirty="0" sz="850" spc="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ensure</a:t>
            </a:r>
            <a:r>
              <a:rPr dirty="0" sz="850" spc="7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e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produce</a:t>
            </a:r>
            <a:r>
              <a:rPr dirty="0" sz="850" spc="-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is</a:t>
            </a:r>
            <a:r>
              <a:rPr dirty="0" sz="850" spc="7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safe</a:t>
            </a:r>
            <a:r>
              <a:rPr dirty="0" sz="850" spc="10">
                <a:solidFill>
                  <a:srgbClr val="B1B8B3"/>
                </a:solidFill>
                <a:latin typeface="Arial"/>
                <a:cs typeface="Arial"/>
              </a:rPr>
              <a:t>.</a:t>
            </a:r>
            <a:r>
              <a:rPr dirty="0" sz="850">
                <a:solidFill>
                  <a:srgbClr val="B1B8B3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The</a:t>
            </a:r>
            <a:r>
              <a:rPr dirty="0" sz="850" spc="-1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PHI</a:t>
            </a:r>
            <a:r>
              <a:rPr dirty="0" sz="850" spc="12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is</a:t>
            </a:r>
            <a:r>
              <a:rPr dirty="0" sz="850" spc="8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he</a:t>
            </a:r>
            <a:r>
              <a:rPr dirty="0" sz="850" spc="1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20">
                <a:solidFill>
                  <a:srgbClr val="2D2F2D"/>
                </a:solidFill>
                <a:latin typeface="Arial"/>
                <a:cs typeface="Arial"/>
              </a:rPr>
              <a:t>time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between</a:t>
            </a:r>
            <a:r>
              <a:rPr dirty="0" sz="850" spc="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when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you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finish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the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 application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-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when</a:t>
            </a:r>
            <a:r>
              <a:rPr dirty="0" sz="850" spc="-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it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is</a:t>
            </a:r>
            <a:r>
              <a:rPr dirty="0" sz="850" spc="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safe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to</a:t>
            </a:r>
            <a:r>
              <a:rPr dirty="0" sz="850" spc="-4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begin</a:t>
            </a:r>
            <a:r>
              <a:rPr dirty="0" sz="850" spc="-9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2D2F2D"/>
                </a:solidFill>
                <a:latin typeface="Arial"/>
                <a:cs typeface="Arial"/>
              </a:rPr>
              <a:t>harvest</a:t>
            </a:r>
            <a:r>
              <a:rPr dirty="0" sz="850" spc="-1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of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produce</a:t>
            </a:r>
            <a:r>
              <a:rPr dirty="0" sz="850" spc="8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again</a:t>
            </a:r>
            <a:r>
              <a:rPr dirty="0" sz="850" spc="-10">
                <a:solidFill>
                  <a:srgbClr val="9C9C95"/>
                </a:solidFill>
                <a:latin typeface="Arial"/>
                <a:cs typeface="Arial"/>
              </a:rPr>
              <a:t>.</a:t>
            </a:r>
            <a:endParaRPr sz="850">
              <a:latin typeface="Arial"/>
              <a:cs typeface="Arial"/>
            </a:endParaRPr>
          </a:p>
          <a:p>
            <a:pPr marL="274955" marR="405765" indent="-221615">
              <a:lnSpc>
                <a:spcPct val="107800"/>
              </a:lnSpc>
              <a:spcBef>
                <a:spcPts val="60"/>
              </a:spcBef>
              <a:buClr>
                <a:srgbClr val="2D2F2D"/>
              </a:buClr>
              <a:buChar char="•"/>
              <a:tabLst>
                <a:tab pos="274955" algn="l"/>
              </a:tabLst>
            </a:pP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</a:t>
            </a:r>
            <a:r>
              <a:rPr dirty="0" sz="850" spc="10">
                <a:solidFill>
                  <a:srgbClr val="1C1D1C"/>
                </a:solidFill>
                <a:latin typeface="Arial"/>
                <a:cs typeface="Arial"/>
              </a:rPr>
              <a:t>t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ore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pesticide</a:t>
            </a:r>
            <a:r>
              <a:rPr dirty="0" sz="850" spc="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products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in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safe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sec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ur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e</a:t>
            </a:r>
            <a:r>
              <a:rPr dirty="0" sz="850" spc="7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place</a:t>
            </a:r>
            <a:r>
              <a:rPr dirty="0" sz="850" spc="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a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</a:t>
            </a:r>
            <a:r>
              <a:rPr dirty="0" sz="850" spc="8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s</a:t>
            </a:r>
            <a:r>
              <a:rPr dirty="0" sz="850" spc="65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out</a:t>
            </a:r>
            <a:r>
              <a:rPr dirty="0" sz="850" spc="6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of</a:t>
            </a:r>
            <a:r>
              <a:rPr dirty="0" sz="850" spc="-2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reach</a:t>
            </a:r>
            <a:r>
              <a:rPr dirty="0" sz="850" spc="2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of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c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hildr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en</a:t>
            </a:r>
            <a:r>
              <a:rPr dirty="0" sz="850" spc="5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7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pets</a:t>
            </a:r>
            <a:r>
              <a:rPr dirty="0" sz="850" spc="10">
                <a:solidFill>
                  <a:srgbClr val="B1B8B3"/>
                </a:solidFill>
                <a:latin typeface="Arial"/>
                <a:cs typeface="Arial"/>
              </a:rPr>
              <a:t>.</a:t>
            </a:r>
            <a:r>
              <a:rPr dirty="0" sz="850" spc="-20">
                <a:solidFill>
                  <a:srgbClr val="B1B8B3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Keep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pesticides</a:t>
            </a:r>
            <a:r>
              <a:rPr dirty="0" sz="850" spc="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in</a:t>
            </a:r>
            <a:r>
              <a:rPr dirty="0" sz="850" spc="9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their</a:t>
            </a:r>
            <a:r>
              <a:rPr dirty="0" sz="850" spc="6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595B56"/>
                </a:solidFill>
                <a:latin typeface="Arial"/>
                <a:cs typeface="Arial"/>
              </a:rPr>
              <a:t>o</a:t>
            </a:r>
            <a:r>
              <a:rPr dirty="0" sz="850" spc="-10">
                <a:solidFill>
                  <a:srgbClr val="2D2F2D"/>
                </a:solidFill>
                <a:latin typeface="Arial"/>
                <a:cs typeface="Arial"/>
              </a:rPr>
              <a:t>riginal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conlainers</a:t>
            </a:r>
            <a:r>
              <a:rPr dirty="0" sz="850" spc="5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placed</a:t>
            </a:r>
            <a:r>
              <a:rPr dirty="0" sz="850" spc="-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in</a:t>
            </a:r>
            <a:r>
              <a:rPr dirty="0" sz="850" spc="14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 spc="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secondary</a:t>
            </a:r>
            <a:r>
              <a:rPr dirty="0" sz="850" spc="1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container</a:t>
            </a:r>
            <a:r>
              <a:rPr dirty="0" sz="850" spc="1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to</a:t>
            </a:r>
            <a:r>
              <a:rPr dirty="0" sz="850" spc="8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prevent</a:t>
            </a:r>
            <a:r>
              <a:rPr dirty="0" sz="850" spc="1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a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ny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potential</a:t>
            </a:r>
            <a:r>
              <a:rPr dirty="0" sz="850" spc="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l</a:t>
            </a:r>
            <a:r>
              <a:rPr dirty="0" sz="850" spc="10">
                <a:solidFill>
                  <a:srgbClr val="595B56"/>
                </a:solidFill>
                <a:latin typeface="Arial"/>
                <a:cs typeface="Arial"/>
              </a:rPr>
              <a:t>eaks</a:t>
            </a:r>
            <a:r>
              <a:rPr dirty="0" sz="850" spc="114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from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the</a:t>
            </a:r>
            <a:r>
              <a:rPr dirty="0" sz="850" spc="3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original</a:t>
            </a:r>
            <a:r>
              <a:rPr dirty="0" sz="850" spc="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424441"/>
                </a:solidFill>
                <a:latin typeface="Arial"/>
                <a:cs typeface="Arial"/>
              </a:rPr>
              <a:t>containers</a:t>
            </a:r>
            <a:r>
              <a:rPr dirty="0" sz="850" spc="10">
                <a:solidFill>
                  <a:srgbClr val="898C87"/>
                </a:solidFill>
                <a:latin typeface="Arial"/>
                <a:cs typeface="Arial"/>
              </a:rPr>
              <a:t>.</a:t>
            </a:r>
            <a:r>
              <a:rPr dirty="0" sz="850" spc="-5">
                <a:solidFill>
                  <a:srgbClr val="898C87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Keep pesticides</a:t>
            </a:r>
            <a:r>
              <a:rPr dirty="0" sz="850" spc="85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10">
                <a:solidFill>
                  <a:srgbClr val="2D2F2D"/>
                </a:solidFill>
                <a:latin typeface="Arial"/>
                <a:cs typeface="Arial"/>
              </a:rPr>
              <a:t>in</a:t>
            </a:r>
            <a:r>
              <a:rPr dirty="0" sz="850" spc="50">
                <a:solidFill>
                  <a:srgbClr val="2D2F2D"/>
                </a:solidFill>
                <a:latin typeface="Arial"/>
                <a:cs typeface="Arial"/>
              </a:rPr>
              <a:t> </a:t>
            </a:r>
            <a:r>
              <a:rPr dirty="0" sz="850" spc="-50">
                <a:solidFill>
                  <a:srgbClr val="424441"/>
                </a:solidFill>
                <a:latin typeface="Arial"/>
                <a:cs typeface="Arial"/>
              </a:rPr>
              <a:t>a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595B56"/>
                </a:solidFill>
                <a:latin typeface="Arial"/>
                <a:cs typeface="Arial"/>
              </a:rPr>
              <a:t>cool.</a:t>
            </a:r>
            <a:r>
              <a:rPr dirty="0" sz="850" spc="2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dry</a:t>
            </a:r>
            <a:r>
              <a:rPr dirty="0" sz="850" spc="-3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plac</a:t>
            </a:r>
            <a:r>
              <a:rPr dirty="0" sz="850">
                <a:solidFill>
                  <a:srgbClr val="777C77"/>
                </a:solidFill>
                <a:latin typeface="Arial"/>
                <a:cs typeface="Arial"/>
              </a:rPr>
              <a:t>e</a:t>
            </a:r>
            <a:r>
              <a:rPr dirty="0" sz="850" spc="85">
                <a:solidFill>
                  <a:srgbClr val="777C77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and</a:t>
            </a:r>
            <a:r>
              <a:rPr dirty="0" sz="850" spc="13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out</a:t>
            </a:r>
            <a:r>
              <a:rPr dirty="0" sz="850" spc="125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424441"/>
                </a:solidFill>
                <a:latin typeface="Arial"/>
                <a:cs typeface="Arial"/>
              </a:rPr>
              <a:t>of</a:t>
            </a:r>
            <a:r>
              <a:rPr dirty="0" sz="850" spc="100">
                <a:solidFill>
                  <a:srgbClr val="424441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2D2F2D"/>
                </a:solidFill>
                <a:latin typeface="Arial"/>
                <a:cs typeface="Arial"/>
              </a:rPr>
              <a:t>th</a:t>
            </a:r>
            <a:r>
              <a:rPr dirty="0" sz="850">
                <a:solidFill>
                  <a:srgbClr val="595B56"/>
                </a:solidFill>
                <a:latin typeface="Arial"/>
                <a:cs typeface="Arial"/>
              </a:rPr>
              <a:t>e</a:t>
            </a:r>
            <a:r>
              <a:rPr dirty="0" sz="850" spc="130">
                <a:solidFill>
                  <a:srgbClr val="595B56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24441"/>
                </a:solidFill>
                <a:latin typeface="Arial"/>
                <a:cs typeface="Arial"/>
              </a:rPr>
              <a:t>sunlight.</a:t>
            </a:r>
            <a:endParaRPr sz="8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295" y="370298"/>
            <a:ext cx="4340225" cy="720090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170"/>
              <a:t>OFF</a:t>
            </a:r>
            <a:r>
              <a:rPr dirty="0" spc="140"/>
              <a:t> </a:t>
            </a:r>
            <a:r>
              <a:rPr dirty="0" spc="80">
                <a:solidFill>
                  <a:srgbClr val="4F4F4F"/>
                </a:solidFill>
              </a:rPr>
              <a:t>THE</a:t>
            </a:r>
            <a:r>
              <a:rPr dirty="0" spc="155">
                <a:solidFill>
                  <a:srgbClr val="4F4F4F"/>
                </a:solidFill>
              </a:rPr>
              <a:t> </a:t>
            </a:r>
            <a:r>
              <a:rPr dirty="0" spc="100"/>
              <a:t>HOOF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369731" y="1067081"/>
            <a:ext cx="6927215" cy="8268334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900" spc="20" b="1">
                <a:solidFill>
                  <a:srgbClr val="1D1D1D"/>
                </a:solidFill>
                <a:latin typeface="Arial"/>
                <a:cs typeface="Arial"/>
              </a:rPr>
              <a:t>Timely</a:t>
            </a:r>
            <a:r>
              <a:rPr dirty="0" sz="900" spc="95" b="1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00" spc="-20" b="1">
                <a:solidFill>
                  <a:srgbClr val="1D1D1D"/>
                </a:solidFill>
                <a:latin typeface="Arial"/>
                <a:cs typeface="Arial"/>
              </a:rPr>
              <a:t>Tips</a:t>
            </a:r>
            <a:endParaRPr sz="90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240"/>
              </a:spcBef>
            </a:pPr>
            <a:r>
              <a:rPr dirty="0" sz="950" i="1">
                <a:solidFill>
                  <a:srgbClr val="1D1D1D"/>
                </a:solidFill>
                <a:latin typeface="Arial"/>
                <a:cs typeface="Arial"/>
              </a:rPr>
              <a:t>Dr</a:t>
            </a:r>
            <a:r>
              <a:rPr dirty="0" sz="950" i="1">
                <a:solidFill>
                  <a:srgbClr val="878787"/>
                </a:solidFill>
                <a:latin typeface="Arial"/>
                <a:cs typeface="Arial"/>
              </a:rPr>
              <a:t>.</a:t>
            </a:r>
            <a:r>
              <a:rPr dirty="0" sz="950" spc="-25" i="1">
                <a:solidFill>
                  <a:srgbClr val="878787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1D1D1D"/>
                </a:solidFill>
                <a:latin typeface="Arial"/>
                <a:cs typeface="Arial"/>
              </a:rPr>
              <a:t>Les</a:t>
            </a:r>
            <a:r>
              <a:rPr dirty="0" sz="950" spc="45" i="1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1D1D1D"/>
                </a:solidFill>
                <a:latin typeface="Arial"/>
                <a:cs typeface="Arial"/>
              </a:rPr>
              <a:t>Anderson</a:t>
            </a:r>
            <a:r>
              <a:rPr dirty="0" sz="950" i="1">
                <a:solidFill>
                  <a:srgbClr val="4F4F4F"/>
                </a:solidFill>
                <a:latin typeface="Arial"/>
                <a:cs typeface="Arial"/>
              </a:rPr>
              <a:t>,</a:t>
            </a:r>
            <a:r>
              <a:rPr dirty="0" sz="950" spc="65" i="1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1D1D1D"/>
                </a:solidFill>
                <a:latin typeface="Arial"/>
                <a:cs typeface="Arial"/>
              </a:rPr>
              <a:t>Beef</a:t>
            </a:r>
            <a:r>
              <a:rPr dirty="0" sz="950" spc="60" i="1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1D1D1D"/>
                </a:solidFill>
                <a:latin typeface="Arial"/>
                <a:cs typeface="Arial"/>
              </a:rPr>
              <a:t>Extension</a:t>
            </a:r>
            <a:r>
              <a:rPr dirty="0" sz="950" spc="160" i="1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2F2F2F"/>
                </a:solidFill>
                <a:latin typeface="Arial"/>
                <a:cs typeface="Arial"/>
              </a:rPr>
              <a:t>Professor,</a:t>
            </a:r>
            <a:r>
              <a:rPr dirty="0" sz="950" spc="30" i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1D1D1D"/>
                </a:solidFill>
                <a:latin typeface="Arial"/>
                <a:cs typeface="Arial"/>
              </a:rPr>
              <a:t>University</a:t>
            </a:r>
            <a:r>
              <a:rPr dirty="0" sz="950" spc="70" i="1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180" i="1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 i="1">
                <a:solidFill>
                  <a:srgbClr val="4F4F4F"/>
                </a:solidFill>
                <a:latin typeface="Arial"/>
                <a:cs typeface="Arial"/>
              </a:rPr>
              <a:t>Kentucky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</a:pPr>
            <a:r>
              <a:rPr dirty="0" u="heavy" sz="1100" spc="-50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Spring-Calving</a:t>
            </a:r>
            <a:r>
              <a:rPr dirty="0" u="heavy" sz="1100" spc="-145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40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Cow</a:t>
            </a:r>
            <a:r>
              <a:rPr dirty="0" u="heavy" sz="1100" spc="35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20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Herd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Arial"/>
              <a:cs typeface="Arial"/>
            </a:endParaRPr>
          </a:p>
          <a:p>
            <a:pPr algn="just" marL="20955" marR="57785" indent="106680">
              <a:lnSpc>
                <a:spcPct val="115500"/>
              </a:lnSpc>
              <a:buClr>
                <a:srgbClr val="2F2F2F"/>
              </a:buClr>
              <a:buChar char="•"/>
              <a:tabLst>
                <a:tab pos="127635" algn="l"/>
              </a:tabLst>
            </a:pP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Fescue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pastures</a:t>
            </a:r>
            <a:r>
              <a:rPr dirty="0" sz="950" spc="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don't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generally</a:t>
            </a:r>
            <a:r>
              <a:rPr dirty="0" sz="950" spc="1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produce</a:t>
            </a:r>
            <a:r>
              <a:rPr dirty="0" sz="950" spc="1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40">
                <a:solidFill>
                  <a:srgbClr val="1D1D1D"/>
                </a:solidFill>
                <a:latin typeface="Arial"/>
                <a:cs typeface="Arial"/>
              </a:rPr>
              <a:t>much</a:t>
            </a:r>
            <a:r>
              <a:rPr dirty="0" sz="950" spc="-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this</a:t>
            </a:r>
            <a:r>
              <a:rPr dirty="0" sz="950" spc="-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month</a:t>
            </a:r>
            <a:r>
              <a:rPr dirty="0" sz="950" spc="65">
                <a:solidFill>
                  <a:srgbClr val="878787"/>
                </a:solidFill>
                <a:latin typeface="Arial"/>
                <a:cs typeface="Arial"/>
              </a:rPr>
              <a:t>.</a:t>
            </a:r>
            <a:r>
              <a:rPr dirty="0" sz="950" spc="-65">
                <a:solidFill>
                  <a:srgbClr val="878787"/>
                </a:solidFill>
                <a:latin typeface="Arial"/>
                <a:cs typeface="Arial"/>
              </a:rPr>
              <a:t> 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Many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us</a:t>
            </a:r>
            <a:r>
              <a:rPr dirty="0" sz="950" spc="-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have</a:t>
            </a: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had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some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rain</a:t>
            </a:r>
            <a:r>
              <a:rPr dirty="0" sz="950" spc="-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(some</a:t>
            </a:r>
            <a:r>
              <a:rPr dirty="0" sz="950" spc="11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3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us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</a:t>
            </a:r>
            <a:r>
              <a:rPr dirty="0" sz="950" spc="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bit</a:t>
            </a:r>
            <a:r>
              <a:rPr dirty="0" sz="950" spc="2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too</a:t>
            </a:r>
            <a:r>
              <a:rPr dirty="0" sz="950" spc="229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much}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but</a:t>
            </a:r>
            <a:r>
              <a:rPr dirty="0" sz="950" spc="2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2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heat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has</a:t>
            </a:r>
            <a:r>
              <a:rPr dirty="0" sz="950" spc="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waited</a:t>
            </a:r>
            <a:r>
              <a:rPr dirty="0" sz="950" spc="-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until</a:t>
            </a:r>
            <a:r>
              <a:rPr dirty="0" sz="950" spc="-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late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summer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to</a:t>
            </a:r>
            <a:r>
              <a:rPr dirty="0" sz="950" spc="1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become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an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issue.</a:t>
            </a:r>
            <a:r>
              <a:rPr dirty="0" sz="950" spc="-5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75">
                <a:solidFill>
                  <a:srgbClr val="1D1D1D"/>
                </a:solidFill>
                <a:latin typeface="Arial"/>
                <a:cs typeface="Arial"/>
              </a:rPr>
              <a:t>Most</a:t>
            </a:r>
            <a:r>
              <a:rPr dirty="0" sz="950" spc="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you</a:t>
            </a:r>
            <a:r>
              <a:rPr dirty="0" sz="950" spc="-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40">
                <a:solidFill>
                  <a:srgbClr val="1D1D1D"/>
                </a:solidFill>
                <a:latin typeface="Arial"/>
                <a:cs typeface="Arial"/>
              </a:rPr>
              <a:t>may</a:t>
            </a:r>
            <a:r>
              <a:rPr dirty="0" sz="950" spc="-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have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some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forage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going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into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-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usually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dry</a:t>
            </a:r>
            <a:r>
              <a:rPr dirty="0" sz="950" spc="3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months</a:t>
            </a:r>
            <a:r>
              <a:rPr dirty="0" sz="950" spc="55">
                <a:solidFill>
                  <a:srgbClr val="4F4F4F"/>
                </a:solidFill>
                <a:latin typeface="Arial"/>
                <a:cs typeface="Arial"/>
              </a:rPr>
              <a:t>.</a:t>
            </a:r>
            <a:r>
              <a:rPr dirty="0" sz="950" spc="-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Keep</a:t>
            </a:r>
            <a:r>
              <a:rPr dirty="0" sz="950" spc="1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rotating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pastures</a:t>
            </a:r>
            <a:r>
              <a:rPr dirty="0" sz="950" spc="11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to</a:t>
            </a:r>
            <a:r>
              <a:rPr dirty="0" sz="950" spc="2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permit</a:t>
            </a:r>
            <a:r>
              <a:rPr dirty="0" sz="950" spc="1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calves to</a:t>
            </a:r>
            <a:r>
              <a:rPr dirty="0" sz="950" spc="2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continue</a:t>
            </a:r>
            <a:r>
              <a:rPr dirty="0" sz="950" spc="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gaining</a:t>
            </a:r>
            <a:r>
              <a:rPr dirty="0" sz="950" spc="1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weight.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Always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keep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minerals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available.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1150">
              <a:latin typeface="Arial"/>
              <a:cs typeface="Arial"/>
            </a:endParaRPr>
          </a:p>
          <a:p>
            <a:pPr marL="28575" marR="105410" indent="100330">
              <a:lnSpc>
                <a:spcPct val="117100"/>
              </a:lnSpc>
              <a:buClr>
                <a:srgbClr val="2F2F2F"/>
              </a:buClr>
              <a:buChar char="•"/>
              <a:tabLst>
                <a:tab pos="128905" algn="l"/>
              </a:tabLst>
            </a:pP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Bulls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should</a:t>
            </a: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have</a:t>
            </a:r>
            <a:r>
              <a:rPr dirty="0" sz="950" spc="-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been</a:t>
            </a:r>
            <a:r>
              <a:rPr dirty="0" sz="950" spc="-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removed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95">
                <a:solidFill>
                  <a:srgbClr val="1D1D1D"/>
                </a:solidFill>
                <a:latin typeface="Arial"/>
                <a:cs typeface="Arial"/>
              </a:rPr>
              <a:t>from</a:t>
            </a:r>
            <a:r>
              <a:rPr dirty="0" sz="950" spc="-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-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cow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herd</a:t>
            </a:r>
            <a:r>
              <a:rPr dirty="0" sz="950" spc="-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by</a:t>
            </a:r>
            <a:r>
              <a:rPr dirty="0" sz="950" spc="-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F2F2F"/>
                </a:solidFill>
                <a:latin typeface="Arial"/>
                <a:cs typeface="Arial"/>
              </a:rPr>
              <a:t>the</a:t>
            </a:r>
            <a:r>
              <a:rPr dirty="0" sz="950" spc="7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end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1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month.</a:t>
            </a:r>
            <a:r>
              <a:rPr dirty="0" sz="950" spc="-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F2F2F"/>
                </a:solidFill>
                <a:latin typeface="Arial"/>
                <a:cs typeface="Arial"/>
              </a:rPr>
              <a:t>They</a:t>
            </a:r>
            <a:r>
              <a:rPr dirty="0" sz="950" spc="3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should</a:t>
            </a: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be</a:t>
            </a:r>
            <a:r>
              <a:rPr dirty="0" sz="950" spc="-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pastured away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from</a:t>
            </a:r>
            <a:r>
              <a:rPr dirty="0" sz="950" spc="-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the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cow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1D1D1D"/>
                </a:solidFill>
                <a:latin typeface="Arial"/>
                <a:cs typeface="Arial"/>
              </a:rPr>
              <a:t>herd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with</a:t>
            </a:r>
            <a:r>
              <a:rPr dirty="0" sz="950" spc="-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good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fence</a:t>
            </a:r>
            <a:r>
              <a:rPr dirty="0" sz="950" spc="1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-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allowed</a:t>
            </a:r>
            <a:r>
              <a:rPr dirty="0" sz="950" spc="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to</a:t>
            </a:r>
            <a:r>
              <a:rPr dirty="0" sz="950" spc="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regain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lost</a:t>
            </a:r>
            <a:r>
              <a:rPr dirty="0" sz="950" spc="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weight</a:t>
            </a:r>
            <a:r>
              <a:rPr dirty="0" sz="950" spc="114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condition.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It</a:t>
            </a:r>
            <a:r>
              <a:rPr dirty="0" sz="950" spc="1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is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 good</a:t>
            </a:r>
            <a:r>
              <a:rPr dirty="0" sz="950" spc="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75">
                <a:solidFill>
                  <a:srgbClr val="1D1D1D"/>
                </a:solidFill>
                <a:latin typeface="Arial"/>
                <a:cs typeface="Arial"/>
              </a:rPr>
              <a:t>time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to</a:t>
            </a:r>
            <a:r>
              <a:rPr dirty="0" sz="950" spc="11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evaluate</a:t>
            </a:r>
            <a:r>
              <a:rPr dirty="0" sz="950" spc="1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physical </a:t>
            </a:r>
            <a:r>
              <a:rPr dirty="0" sz="950" spc="30">
                <a:solidFill>
                  <a:srgbClr val="2F2F2F"/>
                </a:solidFill>
                <a:latin typeface="Arial"/>
                <a:cs typeface="Arial"/>
              </a:rPr>
              <a:t>condition,</a:t>
            </a:r>
            <a:r>
              <a:rPr dirty="0" sz="950" spc="-2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especially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feet</a:t>
            </a:r>
            <a:r>
              <a:rPr dirty="0" sz="950" spc="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-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legs</a:t>
            </a:r>
            <a:r>
              <a:rPr dirty="0" sz="950" spc="20">
                <a:solidFill>
                  <a:srgbClr val="4F4F4F"/>
                </a:solidFill>
                <a:latin typeface="Arial"/>
                <a:cs typeface="Arial"/>
              </a:rPr>
              <a:t>.</a:t>
            </a:r>
            <a:r>
              <a:rPr dirty="0" sz="950" spc="-5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Bulls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can</a:t>
            </a:r>
            <a:r>
              <a:rPr dirty="0" sz="950" spc="-10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be</a:t>
            </a: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given</a:t>
            </a:r>
            <a:r>
              <a:rPr dirty="0" sz="950" spc="-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medical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attention</a:t>
            </a:r>
            <a:r>
              <a:rPr dirty="0" sz="950" spc="-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still</a:t>
            </a:r>
            <a:r>
              <a:rPr dirty="0" sz="950" spc="-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have</a:t>
            </a:r>
            <a:r>
              <a:rPr dirty="0" sz="950" spc="-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plenty</a:t>
            </a:r>
            <a:r>
              <a:rPr dirty="0" sz="950" spc="-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time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to</a:t>
            </a:r>
            <a:r>
              <a:rPr dirty="0" sz="950" spc="1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recover,</a:t>
            </a:r>
            <a:r>
              <a:rPr dirty="0" sz="950" spc="-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e.g</a:t>
            </a:r>
            <a:r>
              <a:rPr dirty="0" sz="950" spc="-10">
                <a:solidFill>
                  <a:srgbClr val="4F4F4F"/>
                </a:solidFill>
                <a:latin typeface="Arial"/>
                <a:cs typeface="Arial"/>
              </a:rPr>
              <a:t>.</a:t>
            </a:r>
            <a:r>
              <a:rPr dirty="0" sz="950" spc="-10">
                <a:solidFill>
                  <a:srgbClr val="2F2F2F"/>
                </a:solidFill>
                <a:latin typeface="Arial"/>
                <a:cs typeface="Arial"/>
              </a:rPr>
              <a:t>,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corns,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abscesses</a:t>
            </a:r>
            <a:r>
              <a:rPr dirty="0" sz="950" spc="-10">
                <a:solidFill>
                  <a:srgbClr val="4F4F4F"/>
                </a:solidFill>
                <a:latin typeface="Arial"/>
                <a:cs typeface="Arial"/>
              </a:rPr>
              <a:t>,</a:t>
            </a:r>
            <a:r>
              <a:rPr dirty="0" sz="950" spc="12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split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hooves,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etc.</a:t>
            </a:r>
            <a:r>
              <a:rPr dirty="0" sz="950" spc="-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If</a:t>
            </a:r>
            <a:r>
              <a:rPr dirty="0" sz="950" spc="2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removing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bull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is</a:t>
            </a:r>
            <a:r>
              <a:rPr dirty="0" sz="950" spc="-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not</a:t>
            </a:r>
            <a:r>
              <a:rPr dirty="0" sz="950" spc="1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practical</a:t>
            </a:r>
            <a:r>
              <a:rPr dirty="0" sz="950" spc="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for</a:t>
            </a:r>
            <a:r>
              <a:rPr dirty="0" sz="950" spc="2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you</a:t>
            </a:r>
            <a:r>
              <a:rPr dirty="0" sz="950" spc="-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then</a:t>
            </a:r>
            <a:r>
              <a:rPr dirty="0" sz="950" spc="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call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your</a:t>
            </a:r>
            <a:r>
              <a:rPr dirty="0" sz="950" spc="10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herd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veterinarian</a:t>
            </a:r>
            <a:r>
              <a:rPr dirty="0" sz="950" spc="1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and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schedule</a:t>
            </a:r>
            <a:r>
              <a:rPr dirty="0" sz="950" spc="7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a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pregnancy</a:t>
            </a:r>
            <a:r>
              <a:rPr dirty="0" sz="950" spc="1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diagnosis</a:t>
            </a:r>
            <a:r>
              <a:rPr dirty="0" sz="950" spc="10">
                <a:solidFill>
                  <a:srgbClr val="5D5D5D"/>
                </a:solidFill>
                <a:latin typeface="Arial"/>
                <a:cs typeface="Arial"/>
              </a:rPr>
              <a:t>.</a:t>
            </a:r>
            <a:r>
              <a:rPr dirty="0" sz="950" spc="-25">
                <a:solidFill>
                  <a:srgbClr val="5D5D5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Market</a:t>
            </a:r>
            <a:r>
              <a:rPr dirty="0" sz="950" spc="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your</a:t>
            </a:r>
            <a:r>
              <a:rPr dirty="0" sz="950" spc="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F2F2F"/>
                </a:solidFill>
                <a:latin typeface="Arial"/>
                <a:cs typeface="Arial"/>
              </a:rPr>
              <a:t>"late-bred"</a:t>
            </a:r>
            <a:r>
              <a:rPr dirty="0" sz="950" spc="14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F2F2F"/>
                </a:solidFill>
                <a:latin typeface="Arial"/>
                <a:cs typeface="Arial"/>
              </a:rPr>
              <a:t>cows</a:t>
            </a:r>
            <a:r>
              <a:rPr dirty="0" sz="950" spc="1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1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keep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those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that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conceived</a:t>
            </a:r>
            <a:r>
              <a:rPr dirty="0" sz="950" spc="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F2F2F"/>
                </a:solidFill>
                <a:latin typeface="Arial"/>
                <a:cs typeface="Arial"/>
              </a:rPr>
              <a:t>early</a:t>
            </a:r>
            <a:r>
              <a:rPr dirty="0" sz="950" spc="2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F2F2F"/>
                </a:solidFill>
                <a:latin typeface="Arial"/>
                <a:cs typeface="Arial"/>
              </a:rPr>
              <a:t>in</a:t>
            </a:r>
            <a:r>
              <a:rPr dirty="0" sz="950" spc="12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1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breeding season</a:t>
            </a:r>
            <a:r>
              <a:rPr dirty="0" sz="950" spc="-10">
                <a:solidFill>
                  <a:srgbClr val="4F4F4F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1150">
              <a:latin typeface="Arial"/>
              <a:cs typeface="Arial"/>
            </a:endParaRPr>
          </a:p>
          <a:p>
            <a:pPr algn="just" marL="36830" marR="60325" indent="100965">
              <a:lnSpc>
                <a:spcPct val="117100"/>
              </a:lnSpc>
              <a:buClr>
                <a:srgbClr val="2F2F2F"/>
              </a:buClr>
              <a:buChar char="•"/>
              <a:tabLst>
                <a:tab pos="137795" algn="l"/>
              </a:tabLst>
            </a:pP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Repair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-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improve</a:t>
            </a:r>
            <a:r>
              <a:rPr dirty="0" sz="950" spc="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corrals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for</a:t>
            </a:r>
            <a:r>
              <a:rPr dirty="0" sz="950" spc="25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fall</a:t>
            </a:r>
            <a:r>
              <a:rPr dirty="0" sz="950" spc="-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working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-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weaning</a:t>
            </a:r>
            <a:r>
              <a:rPr dirty="0" sz="950" spc="20">
                <a:solidFill>
                  <a:srgbClr val="4F4F4F"/>
                </a:solidFill>
                <a:latin typeface="Arial"/>
                <a:cs typeface="Arial"/>
              </a:rPr>
              <a:t>.</a:t>
            </a:r>
            <a:r>
              <a:rPr dirty="0" sz="950" spc="-2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Consider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having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an</a:t>
            </a:r>
            <a:r>
              <a:rPr dirty="0" sz="950" spc="-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area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to</a:t>
            </a:r>
            <a:r>
              <a:rPr dirty="0" sz="950" spc="20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wean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calves</a:t>
            </a:r>
            <a:r>
              <a:rPr dirty="0" sz="950" spc="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1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retain</a:t>
            </a:r>
            <a:r>
              <a:rPr dirty="0" sz="950" spc="-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ownership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for</a:t>
            </a:r>
            <a:r>
              <a:rPr dirty="0" sz="950" spc="40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postweaning</a:t>
            </a:r>
            <a:r>
              <a:rPr dirty="0" sz="950" spc="229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feeding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F2F2F"/>
                </a:solidFill>
                <a:latin typeface="Arial"/>
                <a:cs typeface="Arial"/>
              </a:rPr>
              <a:t>rather</a:t>
            </a:r>
            <a:r>
              <a:rPr dirty="0" sz="950" spc="16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F2F2F"/>
                </a:solidFill>
                <a:latin typeface="Arial"/>
                <a:cs typeface="Arial"/>
              </a:rPr>
              <a:t>than</a:t>
            </a:r>
            <a:r>
              <a:rPr dirty="0" sz="950" spc="3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selling</a:t>
            </a:r>
            <a:r>
              <a:rPr dirty="0" sz="950" spc="10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"green",</a:t>
            </a:r>
            <a:r>
              <a:rPr dirty="0" sz="950" spc="2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lightweight</a:t>
            </a:r>
            <a:r>
              <a:rPr dirty="0" sz="950" spc="2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calves</a:t>
            </a:r>
            <a:r>
              <a:rPr dirty="0" sz="950">
                <a:solidFill>
                  <a:srgbClr val="5D5D5D"/>
                </a:solidFill>
                <a:latin typeface="Arial"/>
                <a:cs typeface="Arial"/>
              </a:rPr>
              <a:t>.</a:t>
            </a:r>
            <a:r>
              <a:rPr dirty="0" sz="950" spc="70">
                <a:solidFill>
                  <a:srgbClr val="5D5D5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Plan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to</a:t>
            </a:r>
            <a:r>
              <a:rPr dirty="0" sz="950" spc="28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participate</a:t>
            </a:r>
            <a:r>
              <a:rPr dirty="0" sz="950" spc="229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in</a:t>
            </a:r>
            <a:r>
              <a:rPr dirty="0" sz="950" spc="10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CPH-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45</a:t>
            </a:r>
            <a:r>
              <a:rPr dirty="0" sz="950" spc="20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feeder</a:t>
            </a:r>
            <a:r>
              <a:rPr dirty="0" sz="950" spc="1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calf</a:t>
            </a:r>
            <a:r>
              <a:rPr dirty="0" sz="950" spc="1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30">
                <a:solidFill>
                  <a:srgbClr val="1D1D1D"/>
                </a:solidFill>
                <a:latin typeface="Arial"/>
                <a:cs typeface="Arial"/>
              </a:rPr>
              <a:t>sales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in </a:t>
            </a:r>
            <a:r>
              <a:rPr dirty="0" sz="950" spc="50">
                <a:solidFill>
                  <a:srgbClr val="2F2F2F"/>
                </a:solidFill>
                <a:latin typeface="Arial"/>
                <a:cs typeface="Arial"/>
              </a:rPr>
              <a:t>your</a:t>
            </a:r>
            <a:r>
              <a:rPr dirty="0" sz="950" spc="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area</a:t>
            </a:r>
            <a:r>
              <a:rPr dirty="0" sz="950" spc="-10">
                <a:solidFill>
                  <a:srgbClr val="5D5D5D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36830">
              <a:lnSpc>
                <a:spcPct val="100000"/>
              </a:lnSpc>
            </a:pPr>
            <a:r>
              <a:rPr dirty="0" u="heavy" sz="1100" spc="-50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Fall-Calving</a:t>
            </a:r>
            <a:r>
              <a:rPr dirty="0" u="heavy" sz="1100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40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Cow</a:t>
            </a:r>
            <a:r>
              <a:rPr dirty="0" u="heavy" sz="1100" spc="-50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20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Herd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"/>
              <a:cs typeface="Arial"/>
            </a:endParaRPr>
          </a:p>
          <a:p>
            <a:pPr marL="51435" marR="5080" indent="-1905">
              <a:lnSpc>
                <a:spcPct val="114999"/>
              </a:lnSpc>
              <a:buChar char="•"/>
              <a:tabLst>
                <a:tab pos="51435" algn="l"/>
                <a:tab pos="146685" algn="l"/>
              </a:tabLst>
            </a:pP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	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Dry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cows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should</a:t>
            </a:r>
            <a:r>
              <a:rPr dirty="0" sz="950" spc="1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be</a:t>
            </a:r>
            <a:r>
              <a:rPr dirty="0" sz="950" spc="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moved</a:t>
            </a:r>
            <a:r>
              <a:rPr dirty="0" sz="950" spc="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to</a:t>
            </a:r>
            <a:r>
              <a:rPr dirty="0" sz="950" spc="3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better</a:t>
            </a:r>
            <a:r>
              <a:rPr dirty="0" sz="950" spc="1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pastures</a:t>
            </a:r>
            <a:r>
              <a:rPr dirty="0" sz="950" spc="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35">
                <a:solidFill>
                  <a:srgbClr val="1D1D1D"/>
                </a:solidFill>
                <a:latin typeface="Arial"/>
                <a:cs typeface="Arial"/>
              </a:rPr>
              <a:t>as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calving</a:t>
            </a:r>
            <a:r>
              <a:rPr dirty="0" sz="950" spc="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time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approaches.</a:t>
            </a:r>
            <a:r>
              <a:rPr dirty="0" sz="950" spc="1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Cows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should</a:t>
            </a:r>
            <a:r>
              <a:rPr dirty="0" sz="950" spc="10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start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calving</a:t>
            </a:r>
            <a:r>
              <a:rPr dirty="0" sz="950" spc="5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next</a:t>
            </a:r>
            <a:r>
              <a:rPr dirty="0" sz="950" spc="1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month.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Yearling</a:t>
            </a:r>
            <a:r>
              <a:rPr dirty="0" sz="950" spc="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heifers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may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begin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F2F2F"/>
                </a:solidFill>
                <a:latin typeface="Arial"/>
                <a:cs typeface="Arial"/>
              </a:rPr>
              <a:t>"headstart"</a:t>
            </a:r>
            <a:r>
              <a:rPr dirty="0" sz="950" spc="13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calving later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this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75">
                <a:solidFill>
                  <a:srgbClr val="1D1D1D"/>
                </a:solidFill>
                <a:latin typeface="Arial"/>
                <a:cs typeface="Arial"/>
              </a:rPr>
              <a:t>month</a:t>
            </a:r>
            <a:r>
              <a:rPr dirty="0" sz="950" spc="75">
                <a:solidFill>
                  <a:srgbClr val="4F4F4F"/>
                </a:solidFill>
                <a:latin typeface="Arial"/>
                <a:cs typeface="Arial"/>
              </a:rPr>
              <a:t>.</a:t>
            </a:r>
            <a:r>
              <a:rPr dirty="0" sz="950" spc="-2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Plan</a:t>
            </a:r>
            <a:r>
              <a:rPr dirty="0" sz="950" spc="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to</a:t>
            </a:r>
            <a:r>
              <a:rPr dirty="0" sz="950" spc="229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move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cows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to</a:t>
            </a:r>
            <a:r>
              <a:rPr dirty="0" sz="950" spc="2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stockpiled</a:t>
            </a:r>
            <a:r>
              <a:rPr dirty="0" sz="950" spc="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fescue</a:t>
            </a:r>
            <a:r>
              <a:rPr dirty="0" sz="950" spc="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for</a:t>
            </a:r>
            <a:r>
              <a:rPr dirty="0" sz="950" spc="2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2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breeding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season</a:t>
            </a:r>
            <a:r>
              <a:rPr dirty="0" sz="950">
                <a:solidFill>
                  <a:srgbClr val="4F4F4F"/>
                </a:solidFill>
                <a:latin typeface="Arial"/>
                <a:cs typeface="Arial"/>
              </a:rPr>
              <a:t>,</a:t>
            </a:r>
            <a:r>
              <a:rPr dirty="0" sz="950" spc="140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so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it</a:t>
            </a:r>
            <a:r>
              <a:rPr dirty="0" sz="950" spc="4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will</a:t>
            </a:r>
            <a:r>
              <a:rPr dirty="0" sz="950" spc="1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soon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D1D1D"/>
                </a:solidFill>
                <a:latin typeface="Times New Roman"/>
                <a:cs typeface="Times New Roman"/>
              </a:rPr>
              <a:t>be</a:t>
            </a:r>
            <a:r>
              <a:rPr dirty="0" sz="1000" spc="220">
                <a:solidFill>
                  <a:srgbClr val="1D1D1D"/>
                </a:solidFill>
                <a:latin typeface="Times New Roman"/>
                <a:cs typeface="Times New Roman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time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to</a:t>
            </a:r>
            <a:r>
              <a:rPr dirty="0" sz="950" spc="1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apply</a:t>
            </a:r>
            <a:r>
              <a:rPr dirty="0" sz="950" spc="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nitrogen</a:t>
            </a:r>
            <a:r>
              <a:rPr dirty="0" sz="950" spc="11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fertilizer</a:t>
            </a:r>
            <a:r>
              <a:rPr dirty="0" sz="950">
                <a:solidFill>
                  <a:srgbClr val="4F4F4F"/>
                </a:solidFill>
                <a:latin typeface="Arial"/>
                <a:cs typeface="Arial"/>
              </a:rPr>
              <a:t>.</a:t>
            </a:r>
            <a:r>
              <a:rPr dirty="0" sz="950" spc="-70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Cooperative</a:t>
            </a:r>
            <a:r>
              <a:rPr dirty="0" sz="950" spc="1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Extension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Service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University</a:t>
            </a:r>
            <a:r>
              <a:rPr dirty="0" sz="950" spc="1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2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Kentucky</a:t>
            </a:r>
            <a:r>
              <a:rPr dirty="0" sz="950" spc="1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Beef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IRM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Team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Published</a:t>
            </a:r>
            <a:r>
              <a:rPr dirty="0" sz="950" spc="1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Monthly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1D1D1D"/>
                </a:solidFill>
                <a:latin typeface="Arial"/>
                <a:cs typeface="Arial"/>
              </a:rPr>
              <a:t>by</a:t>
            </a: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UK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Beef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IRM</a:t>
            </a:r>
            <a:r>
              <a:rPr dirty="0" sz="950" spc="-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Team</a:t>
            </a:r>
            <a:r>
              <a:rPr dirty="0" sz="950" spc="7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edited</a:t>
            </a:r>
            <a:r>
              <a:rPr dirty="0" sz="950" spc="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by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Dr</a:t>
            </a:r>
            <a:r>
              <a:rPr dirty="0" sz="950">
                <a:solidFill>
                  <a:srgbClr val="4F4F4F"/>
                </a:solidFill>
                <a:latin typeface="Arial"/>
                <a:cs typeface="Arial"/>
              </a:rPr>
              <a:t>.</a:t>
            </a:r>
            <a:r>
              <a:rPr dirty="0" sz="950" spc="2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Les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Anderson,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Beef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Extension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Specialist,</a:t>
            </a:r>
            <a:r>
              <a:rPr dirty="0" sz="950" spc="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Department</a:t>
            </a:r>
            <a:endParaRPr sz="950">
              <a:latin typeface="Arial"/>
              <a:cs typeface="Arial"/>
            </a:endParaRPr>
          </a:p>
          <a:p>
            <a:pPr marL="52069">
              <a:lnSpc>
                <a:spcPct val="100000"/>
              </a:lnSpc>
              <a:spcBef>
                <a:spcPts val="130"/>
              </a:spcBef>
            </a:pP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2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Animal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1050" spc="55">
                <a:solidFill>
                  <a:srgbClr val="1D1D1D"/>
                </a:solidFill>
                <a:latin typeface="Arial"/>
                <a:cs typeface="Arial"/>
              </a:rPr>
              <a:t>&amp;</a:t>
            </a:r>
            <a:r>
              <a:rPr dirty="0" sz="10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Food</a:t>
            </a: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Science,</a:t>
            </a:r>
            <a:r>
              <a:rPr dirty="0" sz="950" spc="11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University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1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Kentucky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Arial"/>
              <a:cs typeface="Arial"/>
            </a:endParaRPr>
          </a:p>
          <a:p>
            <a:pPr marL="156210" indent="-97155">
              <a:lnSpc>
                <a:spcPct val="100000"/>
              </a:lnSpc>
              <a:spcBef>
                <a:spcPts val="5"/>
              </a:spcBef>
              <a:buChar char="•"/>
              <a:tabLst>
                <a:tab pos="156210" algn="l"/>
              </a:tabLst>
            </a:pP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Prepare for</a:t>
            </a:r>
            <a:r>
              <a:rPr dirty="0" sz="950" spc="10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1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fall-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calving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season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 (usually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September)</a:t>
            </a:r>
            <a:r>
              <a:rPr dirty="0" sz="950" spc="20">
                <a:solidFill>
                  <a:srgbClr val="4F4F4F"/>
                </a:solidFill>
                <a:latin typeface="Arial"/>
                <a:cs typeface="Arial"/>
              </a:rPr>
              <a:t>.</a:t>
            </a:r>
            <a:r>
              <a:rPr dirty="0" sz="950" spc="-8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Get</a:t>
            </a:r>
            <a:r>
              <a:rPr dirty="0" sz="950" spc="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ready,</a:t>
            </a:r>
            <a:r>
              <a:rPr dirty="0" sz="950" spc="-7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be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sure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you</a:t>
            </a:r>
            <a:r>
              <a:rPr dirty="0" sz="950" spc="-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have</a:t>
            </a:r>
            <a:r>
              <a:rPr dirty="0" sz="950" spc="-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40">
                <a:solidFill>
                  <a:srgbClr val="1D1D1D"/>
                </a:solidFill>
                <a:latin typeface="Arial"/>
                <a:cs typeface="Arial"/>
              </a:rPr>
              <a:t>following</a:t>
            </a:r>
            <a:r>
              <a:rPr dirty="0" sz="950" spc="40">
                <a:solidFill>
                  <a:srgbClr val="4F4F4F"/>
                </a:solidFill>
                <a:latin typeface="Arial"/>
                <a:cs typeface="Arial"/>
              </a:rPr>
              <a:t>:</a:t>
            </a:r>
            <a:endParaRPr sz="950">
              <a:latin typeface="Arial"/>
              <a:cs typeface="Arial"/>
            </a:endParaRPr>
          </a:p>
          <a:p>
            <a:pPr marL="134620" indent="-73025">
              <a:lnSpc>
                <a:spcPct val="100000"/>
              </a:lnSpc>
              <a:spcBef>
                <a:spcPts val="195"/>
              </a:spcBef>
              <a:buClr>
                <a:srgbClr val="2F2F2F"/>
              </a:buClr>
              <a:buChar char="-"/>
              <a:tabLst>
                <a:tab pos="134620" algn="l"/>
              </a:tabLst>
            </a:pP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record</a:t>
            </a:r>
            <a:r>
              <a:rPr dirty="0" sz="950" spc="1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book</a:t>
            </a:r>
            <a:endParaRPr sz="950">
              <a:latin typeface="Arial"/>
              <a:cs typeface="Arial"/>
            </a:endParaRPr>
          </a:p>
          <a:p>
            <a:pPr marL="133350" indent="-67310">
              <a:lnSpc>
                <a:spcPct val="100000"/>
              </a:lnSpc>
              <a:spcBef>
                <a:spcPts val="229"/>
              </a:spcBef>
              <a:buClr>
                <a:srgbClr val="2F2F2F"/>
              </a:buClr>
              <a:buChar char="-"/>
              <a:tabLst>
                <a:tab pos="133350" algn="l"/>
              </a:tabLst>
            </a:pP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ear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tags</a:t>
            </a:r>
            <a:r>
              <a:rPr dirty="0" sz="950" spc="3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for</a:t>
            </a:r>
            <a:r>
              <a:rPr dirty="0" sz="950" spc="2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40">
                <a:solidFill>
                  <a:srgbClr val="1D1D1D"/>
                </a:solidFill>
                <a:latin typeface="Arial"/>
                <a:cs typeface="Arial"/>
              </a:rPr>
              <a:t>identification</a:t>
            </a:r>
            <a:endParaRPr sz="950">
              <a:latin typeface="Arial"/>
              <a:cs typeface="Arial"/>
            </a:endParaRPr>
          </a:p>
          <a:p>
            <a:pPr marL="137795" indent="-76200">
              <a:lnSpc>
                <a:spcPct val="100000"/>
              </a:lnSpc>
              <a:spcBef>
                <a:spcPts val="155"/>
              </a:spcBef>
              <a:buClr>
                <a:srgbClr val="4F4F4F"/>
              </a:buClr>
              <a:buChar char="-"/>
              <a:tabLst>
                <a:tab pos="137795" algn="l"/>
              </a:tabLst>
            </a:pP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calf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puller</a:t>
            </a:r>
            <a:endParaRPr sz="950">
              <a:latin typeface="Arial"/>
              <a:cs typeface="Arial"/>
            </a:endParaRPr>
          </a:p>
          <a:p>
            <a:pPr marL="142240" indent="-76200">
              <a:lnSpc>
                <a:spcPct val="100000"/>
              </a:lnSpc>
              <a:spcBef>
                <a:spcPts val="229"/>
              </a:spcBef>
              <a:buClr>
                <a:srgbClr val="4F4F4F"/>
              </a:buClr>
              <a:buChar char="-"/>
              <a:tabLst>
                <a:tab pos="142240" algn="l"/>
              </a:tabLst>
            </a:pP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castration</a:t>
            </a:r>
            <a:r>
              <a:rPr dirty="0" sz="950" spc="1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equipment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Arial"/>
              <a:cs typeface="Arial"/>
            </a:endParaRPr>
          </a:p>
          <a:p>
            <a:pPr marL="67945">
              <a:lnSpc>
                <a:spcPct val="100000"/>
              </a:lnSpc>
            </a:pPr>
            <a:r>
              <a:rPr dirty="0" u="heavy" sz="1100" spc="-10" b="1">
                <a:solidFill>
                  <a:srgbClr val="1D1D1D"/>
                </a:solidFill>
                <a:uFill>
                  <a:solidFill>
                    <a:srgbClr val="1D1D1D"/>
                  </a:solidFill>
                </a:uFill>
                <a:latin typeface="Arial"/>
                <a:cs typeface="Arial"/>
              </a:rPr>
              <a:t>General</a:t>
            </a:r>
            <a:endParaRPr sz="1100">
              <a:latin typeface="Arial"/>
              <a:cs typeface="Arial"/>
            </a:endParaRPr>
          </a:p>
          <a:p>
            <a:pPr marL="75565" marR="147320" indent="102870">
              <a:lnSpc>
                <a:spcPct val="118600"/>
              </a:lnSpc>
              <a:spcBef>
                <a:spcPts val="204"/>
              </a:spcBef>
              <a:buClr>
                <a:srgbClr val="2F2F2F"/>
              </a:buClr>
              <a:buChar char="•"/>
              <a:tabLst>
                <a:tab pos="178435" algn="l"/>
              </a:tabLst>
            </a:pP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Perhaps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2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most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tedious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aspect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1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agriculture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F2F2F"/>
                </a:solidFill>
                <a:latin typeface="Arial"/>
                <a:cs typeface="Arial"/>
              </a:rPr>
              <a:t>is</a:t>
            </a:r>
            <a:r>
              <a:rPr dirty="0" sz="950" spc="-6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F2F2F"/>
                </a:solidFill>
                <a:latin typeface="Arial"/>
                <a:cs typeface="Arial"/>
              </a:rPr>
              <a:t>keeping</a:t>
            </a:r>
            <a:r>
              <a:rPr dirty="0" sz="950" spc="-4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records</a:t>
            </a:r>
            <a:r>
              <a:rPr dirty="0" sz="950" spc="20">
                <a:solidFill>
                  <a:srgbClr val="4F4F4F"/>
                </a:solidFill>
                <a:latin typeface="Arial"/>
                <a:cs typeface="Arial"/>
              </a:rPr>
              <a:t>,</a:t>
            </a:r>
            <a:r>
              <a:rPr dirty="0" sz="950" spc="5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generating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reports</a:t>
            </a:r>
            <a:r>
              <a:rPr dirty="0" sz="950" spc="20">
                <a:solidFill>
                  <a:srgbClr val="4F4F4F"/>
                </a:solidFill>
                <a:latin typeface="Arial"/>
                <a:cs typeface="Arial"/>
              </a:rPr>
              <a:t>,</a:t>
            </a:r>
            <a:r>
              <a:rPr dirty="0" sz="950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using</a:t>
            </a:r>
            <a:r>
              <a:rPr dirty="0" sz="950" spc="-1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data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F2F2F"/>
                </a:solidFill>
                <a:latin typeface="Arial"/>
                <a:cs typeface="Arial"/>
              </a:rPr>
              <a:t>to</a:t>
            </a:r>
            <a:r>
              <a:rPr dirty="0" sz="950" spc="11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make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management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decisions.</a:t>
            </a:r>
            <a:r>
              <a:rPr dirty="0" sz="950" spc="-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Consider</a:t>
            </a:r>
            <a:r>
              <a:rPr dirty="0" sz="950" spc="1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using</a:t>
            </a:r>
            <a:r>
              <a:rPr dirty="0" sz="950" spc="-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one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1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many</a:t>
            </a:r>
            <a:r>
              <a:rPr dirty="0" sz="950" spc="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electronic</a:t>
            </a:r>
            <a:r>
              <a:rPr dirty="0" sz="950" spc="11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data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collection and</a:t>
            </a:r>
            <a:r>
              <a:rPr dirty="0" sz="950" spc="-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management</a:t>
            </a:r>
            <a:r>
              <a:rPr dirty="0" sz="950" spc="1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systems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available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on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1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market</a:t>
            </a:r>
            <a:r>
              <a:rPr dirty="0" sz="950" spc="35">
                <a:solidFill>
                  <a:srgbClr val="4F4F4F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F2F2F"/>
              </a:buClr>
              <a:buFont typeface="Arial"/>
              <a:buChar char="•"/>
            </a:pPr>
            <a:endParaRPr sz="1150">
              <a:latin typeface="Arial"/>
              <a:cs typeface="Arial"/>
            </a:endParaRPr>
          </a:p>
          <a:p>
            <a:pPr marL="85090" marR="206375" indent="102870">
              <a:lnSpc>
                <a:spcPct val="117100"/>
              </a:lnSpc>
              <a:buClr>
                <a:srgbClr val="2F2F2F"/>
              </a:buClr>
              <a:buChar char="•"/>
              <a:tabLst>
                <a:tab pos="187960" algn="l"/>
              </a:tabLst>
            </a:pP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Provide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shade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water!</a:t>
            </a: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Cattle</a:t>
            </a:r>
            <a:r>
              <a:rPr dirty="0" sz="950" spc="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will</a:t>
            </a:r>
            <a:r>
              <a:rPr dirty="0" sz="950" spc="-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need</a:t>
            </a:r>
            <a:r>
              <a:rPr dirty="0" sz="950" spc="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shade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during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1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hot</a:t>
            </a:r>
            <a:r>
              <a:rPr dirty="0" sz="950" spc="20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75">
                <a:solidFill>
                  <a:srgbClr val="1D1D1D"/>
                </a:solidFill>
                <a:latin typeface="Arial"/>
                <a:cs typeface="Arial"/>
              </a:rPr>
              <a:t>part</a:t>
            </a:r>
            <a:r>
              <a:rPr dirty="0" sz="950" spc="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75">
                <a:solidFill>
                  <a:srgbClr val="1D1D1D"/>
                </a:solidFill>
                <a:latin typeface="Arial"/>
                <a:cs typeface="Arial"/>
              </a:rPr>
              <a:t>of</a:t>
            </a:r>
            <a:r>
              <a:rPr dirty="0" sz="950" spc="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day.</a:t>
            </a:r>
            <a:r>
              <a:rPr dirty="0" sz="950" spc="-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Check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water</a:t>
            </a:r>
            <a:r>
              <a:rPr dirty="0" sz="950" spc="1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supply</a:t>
            </a:r>
            <a:r>
              <a:rPr dirty="0" sz="950" spc="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90">
                <a:solidFill>
                  <a:srgbClr val="1D1D1D"/>
                </a:solidFill>
                <a:latin typeface="Arial"/>
                <a:cs typeface="Arial"/>
              </a:rPr>
              <a:t>frequently-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 as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much</a:t>
            </a:r>
            <a:r>
              <a:rPr dirty="0" sz="950" spc="-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as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20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gallons</a:t>
            </a:r>
            <a:r>
              <a:rPr dirty="0" sz="950" spc="-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may</a:t>
            </a:r>
            <a:r>
              <a:rPr dirty="0" sz="950" spc="-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be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required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by</a:t>
            </a:r>
            <a:r>
              <a:rPr dirty="0" sz="950" spc="-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high</a:t>
            </a:r>
            <a:r>
              <a:rPr dirty="0" sz="950" spc="-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producing</a:t>
            </a:r>
            <a:r>
              <a:rPr dirty="0" sz="950" spc="-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cows</a:t>
            </a:r>
            <a:r>
              <a:rPr dirty="0" sz="950" spc="-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in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very</a:t>
            </a:r>
            <a:r>
              <a:rPr dirty="0" sz="950" spc="-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hot</a:t>
            </a:r>
            <a:r>
              <a:rPr dirty="0" sz="950" spc="1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weather.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2F2F2F"/>
              </a:buClr>
              <a:buFont typeface="Arial"/>
              <a:buChar char="•"/>
            </a:pPr>
            <a:endParaRPr sz="1150">
              <a:latin typeface="Arial"/>
              <a:cs typeface="Arial"/>
            </a:endParaRPr>
          </a:p>
          <a:p>
            <a:pPr algn="just" marL="91440" marR="85090" indent="-1270">
              <a:lnSpc>
                <a:spcPct val="117100"/>
              </a:lnSpc>
              <a:buClr>
                <a:srgbClr val="2F2F2F"/>
              </a:buClr>
              <a:buChar char="•"/>
              <a:tabLst>
                <a:tab pos="91440" algn="l"/>
                <a:tab pos="191135" algn="l"/>
              </a:tabLst>
            </a:pP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	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Select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pastures for</a:t>
            </a:r>
            <a:r>
              <a:rPr dirty="0" sz="950" spc="1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stockpiling</a:t>
            </a:r>
            <a:r>
              <a:rPr dirty="0" sz="950" spc="20">
                <a:solidFill>
                  <a:srgbClr val="4F4F4F"/>
                </a:solidFill>
                <a:latin typeface="Arial"/>
                <a:cs typeface="Arial"/>
              </a:rPr>
              <a:t>.</a:t>
            </a:r>
            <a:r>
              <a:rPr dirty="0" sz="950" spc="-5">
                <a:solidFill>
                  <a:srgbClr val="4F4F4F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Remove</a:t>
            </a:r>
            <a:r>
              <a:rPr dirty="0" sz="950" spc="9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cattle</a:t>
            </a:r>
            <a:r>
              <a:rPr dirty="0" sz="950" spc="1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and</a:t>
            </a:r>
            <a:r>
              <a:rPr dirty="0" sz="950" spc="-5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apply</a:t>
            </a:r>
            <a:r>
              <a:rPr dirty="0" sz="950" spc="7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nitrogen</a:t>
            </a:r>
            <a:r>
              <a:rPr dirty="0" sz="950" spc="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D1D1D"/>
                </a:solidFill>
                <a:latin typeface="Arial"/>
                <a:cs typeface="Arial"/>
              </a:rPr>
              <a:t>when</a:t>
            </a:r>
            <a:r>
              <a:rPr dirty="0" sz="950" spc="-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moisture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conditions</a:t>
            </a:r>
            <a:r>
              <a:rPr dirty="0" sz="950" spc="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are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D1D1D"/>
                </a:solidFill>
                <a:latin typeface="Arial"/>
                <a:cs typeface="Arial"/>
              </a:rPr>
              <a:t>favorable.</a:t>
            </a:r>
            <a:r>
              <a:rPr dirty="0" sz="950" spc="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Stockpiled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fescue</a:t>
            </a:r>
            <a:r>
              <a:rPr dirty="0" sz="950" spc="20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can</a:t>
            </a:r>
            <a:r>
              <a:rPr dirty="0" sz="950" spc="-3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be</a:t>
            </a:r>
            <a:r>
              <a:rPr dirty="0" sz="950" spc="1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especially</a:t>
            </a:r>
            <a:r>
              <a:rPr dirty="0" sz="950" spc="17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beneficial</a:t>
            </a:r>
            <a:r>
              <a:rPr dirty="0" sz="950" spc="1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for</a:t>
            </a:r>
            <a:r>
              <a:rPr dirty="0" sz="950" spc="27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fall-calving</a:t>
            </a:r>
            <a:r>
              <a:rPr dirty="0" sz="950" spc="8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cows</a:t>
            </a:r>
            <a:r>
              <a:rPr dirty="0" sz="950" spc="7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D1D1D"/>
                </a:solidFill>
                <a:latin typeface="Arial"/>
                <a:cs typeface="Arial"/>
              </a:rPr>
              <a:t>after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calving.</a:t>
            </a:r>
            <a:r>
              <a:rPr dirty="0" sz="950" spc="1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Reproductive</a:t>
            </a:r>
            <a:r>
              <a:rPr dirty="0" sz="950" spc="2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rates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are</a:t>
            </a:r>
            <a:r>
              <a:rPr dirty="0" sz="950" spc="114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highest</a:t>
            </a:r>
            <a:r>
              <a:rPr dirty="0" sz="950" spc="13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in</a:t>
            </a:r>
            <a:r>
              <a:rPr dirty="0" sz="950" spc="29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fall-calving</a:t>
            </a:r>
            <a:r>
              <a:rPr dirty="0" sz="950" spc="8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1D1D1D"/>
                </a:solidFill>
                <a:latin typeface="Arial"/>
                <a:cs typeface="Arial"/>
              </a:rPr>
              <a:t>cows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grazing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F2F2F"/>
                </a:solidFill>
                <a:latin typeface="Arial"/>
                <a:cs typeface="Arial"/>
              </a:rPr>
              <a:t>stockpiled</a:t>
            </a:r>
            <a:r>
              <a:rPr dirty="0" sz="950" spc="6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fescue.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F2F2F"/>
              </a:buClr>
              <a:buFont typeface="Arial"/>
              <a:buChar char="•"/>
            </a:pPr>
            <a:endParaRPr sz="1150">
              <a:latin typeface="Arial"/>
              <a:cs typeface="Arial"/>
            </a:endParaRPr>
          </a:p>
          <a:p>
            <a:pPr marL="98425" marR="5715" indent="103505">
              <a:lnSpc>
                <a:spcPct val="117100"/>
              </a:lnSpc>
              <a:buClr>
                <a:srgbClr val="2F2F2F"/>
              </a:buClr>
              <a:buChar char="•"/>
              <a:tabLst>
                <a:tab pos="201930" algn="l"/>
              </a:tabLst>
            </a:pP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Avoid</a:t>
            </a:r>
            <a:r>
              <a:rPr dirty="0" sz="950" spc="16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working</a:t>
            </a:r>
            <a:r>
              <a:rPr dirty="0" sz="950" spc="10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cattle</a:t>
            </a:r>
            <a:r>
              <a:rPr dirty="0" sz="950" spc="22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when</a:t>
            </a:r>
            <a:r>
              <a:rPr dirty="0" sz="950" spc="10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temperatures</a:t>
            </a:r>
            <a:r>
              <a:rPr dirty="0" sz="950" spc="2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are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extremely</a:t>
            </a:r>
            <a:r>
              <a:rPr dirty="0" sz="950" spc="1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D1D1D"/>
                </a:solidFill>
                <a:latin typeface="Arial"/>
                <a:cs typeface="Arial"/>
              </a:rPr>
              <a:t>high</a:t>
            </a:r>
            <a:r>
              <a:rPr dirty="0" sz="950" spc="-5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4F4F4F"/>
                </a:solidFill>
                <a:latin typeface="Arial"/>
                <a:cs typeface="Arial"/>
              </a:rPr>
              <a:t>-</a:t>
            </a:r>
            <a:r>
              <a:rPr dirty="0" sz="950" spc="160">
                <a:solidFill>
                  <a:srgbClr val="4F4F4F"/>
                </a:solidFill>
                <a:latin typeface="Arial"/>
                <a:cs typeface="Arial"/>
              </a:rPr>
              <a:t> 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especially</a:t>
            </a:r>
            <a:r>
              <a:rPr dirty="0" sz="950" spc="21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those</a:t>
            </a:r>
            <a:r>
              <a:rPr dirty="0" sz="950" spc="10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grazing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high</a:t>
            </a:r>
            <a:r>
              <a:rPr dirty="0" sz="950" spc="4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endophyte</a:t>
            </a:r>
            <a:r>
              <a:rPr dirty="0" sz="950" spc="24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fescue.</a:t>
            </a:r>
            <a:r>
              <a:rPr dirty="0" sz="950" spc="2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D1D1D"/>
                </a:solidFill>
                <a:latin typeface="Arial"/>
                <a:cs typeface="Arial"/>
              </a:rPr>
              <a:t>If</a:t>
            </a:r>
            <a:r>
              <a:rPr dirty="0" sz="950" spc="2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cattle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must</a:t>
            </a:r>
            <a:r>
              <a:rPr dirty="0" sz="950" spc="7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D1D1D"/>
                </a:solidFill>
                <a:latin typeface="Arial"/>
                <a:cs typeface="Arial"/>
              </a:rPr>
              <a:t>be</a:t>
            </a:r>
            <a:r>
              <a:rPr dirty="0" sz="950" spc="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handled,</a:t>
            </a:r>
            <a:r>
              <a:rPr dirty="0" sz="950" spc="-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do</a:t>
            </a:r>
            <a:r>
              <a:rPr dirty="0" sz="950" spc="80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so</a:t>
            </a:r>
            <a:r>
              <a:rPr dirty="0" sz="950" spc="-4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F2F2F"/>
                </a:solidFill>
                <a:latin typeface="Arial"/>
                <a:cs typeface="Arial"/>
              </a:rPr>
              <a:t>in</a:t>
            </a:r>
            <a:r>
              <a:rPr dirty="0" sz="950" spc="14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the</a:t>
            </a:r>
            <a:r>
              <a:rPr dirty="0" sz="950" spc="19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D1D1D"/>
                </a:solidFill>
                <a:latin typeface="Arial"/>
                <a:cs typeface="Arial"/>
              </a:rPr>
              <a:t>early</a:t>
            </a:r>
            <a:r>
              <a:rPr dirty="0" sz="950" spc="5">
                <a:solidFill>
                  <a:srgbClr val="1D1D1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D1D1D"/>
                </a:solidFill>
                <a:latin typeface="Arial"/>
                <a:cs typeface="Arial"/>
              </a:rPr>
              <a:t>morning</a:t>
            </a:r>
            <a:r>
              <a:rPr dirty="0" sz="950" spc="-10">
                <a:solidFill>
                  <a:srgbClr val="4F4F4F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58248" y="391673"/>
            <a:ext cx="6891655" cy="81832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75260" indent="99695">
              <a:lnSpc>
                <a:spcPct val="123400"/>
              </a:lnSpc>
              <a:spcBef>
                <a:spcPts val="100"/>
              </a:spcBef>
              <a:buChar char="•"/>
              <a:tabLst>
                <a:tab pos="112395" algn="l"/>
              </a:tabLst>
            </a:pP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Do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not</a:t>
            </a:r>
            <a:r>
              <a:rPr dirty="0" sz="950" spc="1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give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up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3D3D3D"/>
                </a:solidFill>
                <a:latin typeface="Arial"/>
                <a:cs typeface="Arial"/>
              </a:rPr>
              <a:t>on</a:t>
            </a:r>
            <a:r>
              <a:rPr dirty="0" sz="950" spc="2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fly</a:t>
            </a:r>
            <a:r>
              <a:rPr dirty="0" sz="950" spc="2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control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in</a:t>
            </a:r>
            <a:r>
              <a:rPr dirty="0" sz="950" spc="-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late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summer,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especially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if</a:t>
            </a:r>
            <a:r>
              <a:rPr dirty="0" sz="950" spc="1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fly</a:t>
            </a:r>
            <a:r>
              <a:rPr dirty="0" sz="950" spc="1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numbers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are</a:t>
            </a:r>
            <a:r>
              <a:rPr dirty="0" sz="950" spc="10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greater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than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about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50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flies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per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animal.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You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can</a:t>
            </a:r>
            <a:r>
              <a:rPr dirty="0" sz="950" spc="-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use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40">
                <a:solidFill>
                  <a:srgbClr val="242424"/>
                </a:solidFill>
                <a:latin typeface="Arial"/>
                <a:cs typeface="Arial"/>
              </a:rPr>
              <a:t>a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different</a:t>
            </a:r>
            <a:r>
              <a:rPr dirty="0" sz="950" spc="1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80">
                <a:solidFill>
                  <a:srgbClr val="3D3D3D"/>
                </a:solidFill>
                <a:latin typeface="Arial"/>
                <a:cs typeface="Arial"/>
              </a:rPr>
              <a:t>"type"</a:t>
            </a:r>
            <a:r>
              <a:rPr dirty="0" sz="950" spc="50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spray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or</a:t>
            </a:r>
            <a:r>
              <a:rPr dirty="0" sz="950" spc="1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pour</a:t>
            </a:r>
            <a:r>
              <a:rPr dirty="0" sz="950">
                <a:solidFill>
                  <a:srgbClr val="525252"/>
                </a:solidFill>
                <a:latin typeface="Arial"/>
                <a:cs typeface="Arial"/>
              </a:rPr>
              <a:t>-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on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1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kill</a:t>
            </a:r>
            <a:r>
              <a:rPr dirty="0" sz="950" spc="-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any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resistant</a:t>
            </a:r>
            <a:r>
              <a:rPr dirty="0" sz="950" spc="1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flies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at</a:t>
            </a:r>
            <a:r>
              <a:rPr dirty="0" sz="950" spc="1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1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end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1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fly</a:t>
            </a:r>
            <a:r>
              <a:rPr dirty="0" sz="950" spc="1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season</a:t>
            </a:r>
            <a:r>
              <a:rPr dirty="0" sz="950" spc="-10">
                <a:solidFill>
                  <a:srgbClr val="525252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1250">
              <a:latin typeface="Arial"/>
              <a:cs typeface="Arial"/>
            </a:endParaRPr>
          </a:p>
          <a:p>
            <a:pPr marL="117475" indent="-97790">
              <a:lnSpc>
                <a:spcPct val="100000"/>
              </a:lnSpc>
              <a:spcBef>
                <a:spcPts val="5"/>
              </a:spcBef>
              <a:buChar char="•"/>
              <a:tabLst>
                <a:tab pos="117475" algn="l"/>
              </a:tabLst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Keep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good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mineral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mix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available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at</a:t>
            </a:r>
            <a:r>
              <a:rPr dirty="0" sz="950" spc="1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all</a:t>
            </a:r>
            <a:r>
              <a:rPr dirty="0" sz="950" spc="1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times</a:t>
            </a:r>
            <a:r>
              <a:rPr dirty="0" sz="950">
                <a:solidFill>
                  <a:srgbClr val="525252"/>
                </a:solidFill>
                <a:latin typeface="Arial"/>
                <a:cs typeface="Arial"/>
              </a:rPr>
              <a:t>.</a:t>
            </a:r>
            <a:r>
              <a:rPr dirty="0" sz="950" spc="40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UK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Beef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IRM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Basic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Cow-Calf</a:t>
            </a:r>
            <a:r>
              <a:rPr dirty="0" sz="950" spc="1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mineral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is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3D3D3D"/>
                </a:solidFill>
                <a:latin typeface="Arial"/>
                <a:cs typeface="Arial"/>
              </a:rPr>
              <a:t>good</a:t>
            </a:r>
            <a:r>
              <a:rPr dirty="0" sz="950" spc="-3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choice</a:t>
            </a:r>
            <a:r>
              <a:rPr dirty="0" sz="950" spc="-10">
                <a:solidFill>
                  <a:srgbClr val="525252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050">
              <a:latin typeface="Arial"/>
              <a:cs typeface="Arial"/>
            </a:endParaRPr>
          </a:p>
          <a:p>
            <a:pPr marL="20955" marR="86995" indent="99060">
              <a:lnSpc>
                <a:spcPct val="121800"/>
              </a:lnSpc>
              <a:buClr>
                <a:srgbClr val="3D3D3D"/>
              </a:buClr>
              <a:buChar char="•"/>
              <a:tabLst>
                <a:tab pos="120014" algn="l"/>
              </a:tabLst>
            </a:pP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Cattle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may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also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be</a:t>
            </a:r>
            <a:r>
              <a:rPr dirty="0" sz="950" spc="1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more</a:t>
            </a:r>
            <a:r>
              <a:rPr dirty="0" sz="950" spc="-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prone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eat poisonous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plants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during</a:t>
            </a:r>
            <a:r>
              <a:rPr dirty="0" sz="950" spc="-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periods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1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extreme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temperature</a:t>
            </a:r>
            <a:r>
              <a:rPr dirty="0" sz="950" spc="1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stress.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They 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will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stay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in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"wooded</a:t>
            </a:r>
            <a:r>
              <a:rPr dirty="0" sz="950" spc="10">
                <a:solidFill>
                  <a:srgbClr val="525252"/>
                </a:solidFill>
                <a:latin typeface="Arial"/>
                <a:cs typeface="Arial"/>
              </a:rPr>
              <a:t>"</a:t>
            </a:r>
            <a:r>
              <a:rPr dirty="0" sz="950" spc="170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areas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2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browse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on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plants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that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they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would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not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normally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consume.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Consider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putting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roll</a:t>
            </a:r>
            <a:r>
              <a:rPr dirty="0" sz="950" spc="-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95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hay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in</a:t>
            </a:r>
            <a:r>
              <a:rPr dirty="0" sz="950" spc="2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these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areas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and/or</a:t>
            </a:r>
            <a:r>
              <a:rPr dirty="0" sz="950" spc="1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spraying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plants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like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purple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(perilla)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mint</a:t>
            </a:r>
            <a:r>
              <a:rPr dirty="0" sz="950" spc="1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that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can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be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toxic.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300">
              <a:latin typeface="Arial"/>
              <a:cs typeface="Arial"/>
            </a:endParaRPr>
          </a:p>
          <a:p>
            <a:pPr marL="119380" indent="-90170">
              <a:lnSpc>
                <a:spcPct val="100000"/>
              </a:lnSpc>
              <a:buChar char="•"/>
              <a:tabLst>
                <a:tab pos="119380" algn="l"/>
              </a:tabLst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Take</a:t>
            </a:r>
            <a:r>
              <a:rPr dirty="0" sz="950" spc="1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soil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samples</a:t>
            </a:r>
            <a:r>
              <a:rPr dirty="0" sz="950" spc="1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3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determine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pasture</a:t>
            </a:r>
            <a:r>
              <a:rPr dirty="0" sz="950" spc="1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fertility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needs.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Fertilize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as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needed,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this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fall</a:t>
            </a:r>
            <a:r>
              <a:rPr dirty="0" sz="950" spc="-10">
                <a:solidFill>
                  <a:srgbClr val="676767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00">
              <a:latin typeface="Arial"/>
              <a:cs typeface="Arial"/>
            </a:endParaRPr>
          </a:p>
          <a:p>
            <a:pPr marL="17780">
              <a:lnSpc>
                <a:spcPct val="100000"/>
              </a:lnSpc>
            </a:pPr>
            <a:r>
              <a:rPr dirty="0" u="heavy" sz="1100" spc="-65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Stockpile</a:t>
            </a:r>
            <a:r>
              <a:rPr dirty="0" u="heavy" sz="1100" spc="-15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35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forages</a:t>
            </a:r>
            <a:r>
              <a:rPr dirty="0" u="heavy" sz="1100" spc="-75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to</a:t>
            </a:r>
            <a:r>
              <a:rPr dirty="0" u="heavy" sz="1100" spc="80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25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extend</a:t>
            </a:r>
            <a:r>
              <a:rPr dirty="0" u="heavy" sz="1100" spc="-20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10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the</a:t>
            </a:r>
            <a:r>
              <a:rPr dirty="0" u="heavy" sz="1100" spc="-90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35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grazing</a:t>
            </a:r>
            <a:r>
              <a:rPr dirty="0" u="heavy" sz="1100" spc="-15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100" spc="-10" b="1" i="1">
                <a:solidFill>
                  <a:srgbClr val="242424"/>
                </a:solidFill>
                <a:uFill>
                  <a:solidFill>
                    <a:srgbClr val="242424"/>
                  </a:solidFill>
                </a:uFill>
                <a:latin typeface="Arial"/>
                <a:cs typeface="Arial"/>
              </a:rPr>
              <a:t>season</a:t>
            </a:r>
            <a:endParaRPr sz="11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1030"/>
              </a:spcBef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Source</a:t>
            </a:r>
            <a:r>
              <a:rPr dirty="0" sz="950">
                <a:solidFill>
                  <a:srgbClr val="525252"/>
                </a:solidFill>
                <a:latin typeface="Arial"/>
                <a:cs typeface="Arial"/>
              </a:rPr>
              <a:t>:</a:t>
            </a:r>
            <a:r>
              <a:rPr dirty="0" sz="950" spc="15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Ray</a:t>
            </a:r>
            <a:r>
              <a:rPr dirty="0" sz="950" spc="-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Smith,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UK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plant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soil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sciences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professor</a:t>
            </a:r>
            <a:endParaRPr sz="950">
              <a:latin typeface="Arial"/>
              <a:cs typeface="Arial"/>
            </a:endParaRPr>
          </a:p>
          <a:p>
            <a:pPr marL="31115" marR="42545" indent="263525">
              <a:lnSpc>
                <a:spcPts val="1590"/>
              </a:lnSpc>
              <a:spcBef>
                <a:spcPts val="55"/>
              </a:spcBef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Good</a:t>
            </a:r>
            <a:r>
              <a:rPr dirty="0" sz="950" spc="-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pasture</a:t>
            </a:r>
            <a:r>
              <a:rPr dirty="0" sz="950" spc="2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management</a:t>
            </a:r>
            <a:r>
              <a:rPr dirty="0" sz="950" spc="2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can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help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extend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2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grazing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season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further</a:t>
            </a:r>
            <a:r>
              <a:rPr dirty="0" sz="950" spc="1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into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fall</a:t>
            </a:r>
            <a:r>
              <a:rPr dirty="0" sz="950" spc="-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early</a:t>
            </a:r>
            <a:r>
              <a:rPr dirty="0" sz="950" spc="10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winter.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Take</a:t>
            </a:r>
            <a:r>
              <a:rPr dirty="0" sz="950" spc="5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advantage</a:t>
            </a:r>
            <a:r>
              <a:rPr dirty="0" sz="950" spc="1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good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growing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conditions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1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obtain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high-quality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pasture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for</a:t>
            </a:r>
            <a:r>
              <a:rPr dirty="0" sz="950" spc="1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late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fall</a:t>
            </a:r>
            <a:r>
              <a:rPr dirty="0" sz="950" spc="-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early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winter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grazing.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Stockpiling</a:t>
            </a:r>
            <a:r>
              <a:rPr dirty="0" sz="950" spc="5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helps broaden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1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pasture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season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for</a:t>
            </a:r>
            <a:r>
              <a:rPr dirty="0" sz="950" spc="1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1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cow</a:t>
            </a:r>
            <a:r>
              <a:rPr dirty="0" sz="950" spc="229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herd,</a:t>
            </a:r>
            <a:r>
              <a:rPr dirty="0" sz="950" spc="-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reduces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feed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labor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costs by</a:t>
            </a:r>
            <a:r>
              <a:rPr dirty="0" sz="950" spc="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lowering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10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amount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hay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needed</a:t>
            </a:r>
            <a:endParaRPr sz="950">
              <a:latin typeface="Arial"/>
              <a:cs typeface="Arial"/>
            </a:endParaRPr>
          </a:p>
          <a:p>
            <a:pPr marL="31115">
              <a:lnSpc>
                <a:spcPct val="100000"/>
              </a:lnSpc>
              <a:spcBef>
                <a:spcPts val="420"/>
              </a:spcBef>
            </a:pP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provides</a:t>
            </a:r>
            <a:r>
              <a:rPr dirty="0" sz="950" spc="-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an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ideal location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for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beef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cow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herd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2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winter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calve.</a:t>
            </a:r>
            <a:endParaRPr sz="950">
              <a:latin typeface="Arial"/>
              <a:cs typeface="Arial"/>
            </a:endParaRPr>
          </a:p>
          <a:p>
            <a:pPr marL="36195" marR="46355" indent="262890">
              <a:lnSpc>
                <a:spcPts val="1590"/>
              </a:lnSpc>
              <a:spcBef>
                <a:spcPts val="15"/>
              </a:spcBef>
            </a:pP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It's</a:t>
            </a:r>
            <a:r>
              <a:rPr dirty="0" sz="950" spc="-11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easy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1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begin</a:t>
            </a:r>
            <a:r>
              <a:rPr dirty="0" sz="950" spc="-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1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stockpile</a:t>
            </a:r>
            <a:r>
              <a:rPr dirty="0" sz="950" spc="20">
                <a:solidFill>
                  <a:srgbClr val="525252"/>
                </a:solidFill>
                <a:latin typeface="Arial"/>
                <a:cs typeface="Arial"/>
              </a:rPr>
              <a:t>.</a:t>
            </a:r>
            <a:r>
              <a:rPr dirty="0" sz="950" spc="-30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Simply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take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cattle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off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pastures in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late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summer,</a:t>
            </a:r>
            <a:r>
              <a:rPr dirty="0" sz="950" spc="-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apply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nitrogen fertilizer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allow 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grass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2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accumulate</a:t>
            </a:r>
            <a:r>
              <a:rPr dirty="0" sz="950" spc="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growth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through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late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fall</a:t>
            </a:r>
            <a:r>
              <a:rPr dirty="0" sz="950">
                <a:solidFill>
                  <a:srgbClr val="525252"/>
                </a:solidFill>
                <a:latin typeface="Arial"/>
                <a:cs typeface="Arial"/>
              </a:rPr>
              <a:t>.</a:t>
            </a:r>
            <a:r>
              <a:rPr dirty="0" sz="950" spc="345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Then,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put</a:t>
            </a:r>
            <a:r>
              <a:rPr dirty="0" sz="950" spc="1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cattle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on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the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pasture</a:t>
            </a:r>
            <a:r>
              <a:rPr dirty="0" sz="950" spc="1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one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section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at</a:t>
            </a:r>
            <a:r>
              <a:rPr dirty="0" sz="950" spc="1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time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until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they've</a:t>
            </a:r>
            <a:r>
              <a:rPr dirty="0" sz="950" spc="1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finished</a:t>
            </a:r>
            <a:endParaRPr sz="950">
              <a:latin typeface="Arial"/>
              <a:cs typeface="Arial"/>
            </a:endParaRPr>
          </a:p>
          <a:p>
            <a:pPr marL="36195">
              <a:lnSpc>
                <a:spcPct val="100000"/>
              </a:lnSpc>
              <a:spcBef>
                <a:spcPts val="459"/>
              </a:spcBef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grazing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2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whole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field</a:t>
            </a:r>
            <a:r>
              <a:rPr dirty="0" sz="950" spc="-10">
                <a:solidFill>
                  <a:srgbClr val="8C8C8C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302895">
              <a:lnSpc>
                <a:spcPct val="100000"/>
              </a:lnSpc>
              <a:spcBef>
                <a:spcPts val="305"/>
              </a:spcBef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Take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soil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samples</a:t>
            </a:r>
            <a:r>
              <a:rPr dirty="0" sz="950" spc="1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for</a:t>
            </a:r>
            <a:r>
              <a:rPr dirty="0" sz="950" spc="4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analyses</a:t>
            </a:r>
            <a:r>
              <a:rPr dirty="0" sz="950" spc="1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3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determine</a:t>
            </a:r>
            <a:r>
              <a:rPr dirty="0" sz="950" spc="2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pasture</a:t>
            </a:r>
            <a:r>
              <a:rPr dirty="0" sz="950" spc="1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requirements</a:t>
            </a:r>
            <a:r>
              <a:rPr dirty="0" sz="950" spc="1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for</a:t>
            </a:r>
            <a:r>
              <a:rPr dirty="0" sz="950" spc="3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phosphorus,</a:t>
            </a:r>
            <a:r>
              <a:rPr dirty="0" sz="950" spc="11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potassium</a:t>
            </a:r>
            <a:r>
              <a:rPr dirty="0" sz="950" spc="1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lime</a:t>
            </a:r>
            <a:r>
              <a:rPr dirty="0" sz="950">
                <a:solidFill>
                  <a:srgbClr val="525252"/>
                </a:solidFill>
                <a:latin typeface="Arial"/>
                <a:cs typeface="Arial"/>
              </a:rPr>
              <a:t>.</a:t>
            </a:r>
            <a:r>
              <a:rPr dirty="0" sz="950" spc="125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You'll</a:t>
            </a:r>
            <a:r>
              <a:rPr dirty="0" sz="950" spc="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need</a:t>
            </a:r>
            <a:endParaRPr sz="950">
              <a:latin typeface="Arial"/>
              <a:cs typeface="Arial"/>
            </a:endParaRPr>
          </a:p>
          <a:p>
            <a:pPr marL="42545">
              <a:lnSpc>
                <a:spcPct val="100000"/>
              </a:lnSpc>
              <a:spcBef>
                <a:spcPts val="555"/>
              </a:spcBef>
            </a:pP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this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information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1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renovate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with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clover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in</a:t>
            </a:r>
            <a:r>
              <a:rPr dirty="0" sz="950" spc="1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1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spring.</a:t>
            </a:r>
            <a:endParaRPr sz="950">
              <a:latin typeface="Arial"/>
              <a:cs typeface="Arial"/>
            </a:endParaRPr>
          </a:p>
          <a:p>
            <a:pPr marL="45085" marR="57150" indent="262255">
              <a:lnSpc>
                <a:spcPts val="1620"/>
              </a:lnSpc>
              <a:spcBef>
                <a:spcPts val="25"/>
              </a:spcBef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Tall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fescue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2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Kentucky</a:t>
            </a:r>
            <a:r>
              <a:rPr dirty="0" sz="950" spc="1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bluegrass</a:t>
            </a:r>
            <a:r>
              <a:rPr dirty="0" sz="950" spc="11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are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2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best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grasses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30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stockpile</a:t>
            </a:r>
            <a:r>
              <a:rPr dirty="0" sz="950" spc="11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in</a:t>
            </a:r>
            <a:r>
              <a:rPr dirty="0" sz="950" spc="2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3D3D3D"/>
                </a:solidFill>
                <a:latin typeface="Arial"/>
                <a:cs typeface="Arial"/>
              </a:rPr>
              <a:t>Kentucky.</a:t>
            </a:r>
            <a:r>
              <a:rPr dirty="0" sz="950" spc="15">
                <a:solidFill>
                  <a:srgbClr val="3D3D3D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Both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retain green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color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forage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quality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late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into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winter,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are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somewhat</a:t>
            </a:r>
            <a:r>
              <a:rPr dirty="0" sz="950" spc="1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resistant</a:t>
            </a:r>
            <a:r>
              <a:rPr dirty="0" sz="950" spc="2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2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low</a:t>
            </a:r>
            <a:r>
              <a:rPr dirty="0" sz="950" spc="2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temperatures</a:t>
            </a:r>
            <a:r>
              <a:rPr dirty="0" sz="950" spc="1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form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good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sod.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Tall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fescue</a:t>
            </a:r>
            <a:r>
              <a:rPr dirty="0" sz="950" spc="1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produces</a:t>
            </a:r>
            <a:r>
              <a:rPr dirty="0" sz="950" spc="10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more</a:t>
            </a:r>
            <a:endParaRPr sz="950">
              <a:latin typeface="Arial"/>
              <a:cs typeface="Arial"/>
            </a:endParaRPr>
          </a:p>
          <a:p>
            <a:pPr marL="48260">
              <a:lnSpc>
                <a:spcPct val="100000"/>
              </a:lnSpc>
              <a:spcBef>
                <a:spcPts val="390"/>
              </a:spcBef>
            </a:pP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fall</a:t>
            </a:r>
            <a:r>
              <a:rPr dirty="0" sz="950" spc="-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winter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growth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than</a:t>
            </a:r>
            <a:r>
              <a:rPr dirty="0" sz="950" spc="-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Kentucky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bluegrass.</a:t>
            </a:r>
            <a:endParaRPr sz="950">
              <a:latin typeface="Arial"/>
              <a:cs typeface="Arial"/>
            </a:endParaRPr>
          </a:p>
          <a:p>
            <a:pPr marL="310515">
              <a:lnSpc>
                <a:spcPct val="100000"/>
              </a:lnSpc>
              <a:spcBef>
                <a:spcPts val="409"/>
              </a:spcBef>
            </a:pP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Nitrogen</a:t>
            </a:r>
            <a:r>
              <a:rPr dirty="0" sz="950" spc="-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moisture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are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critical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1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successfully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stockpiling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grasses.</a:t>
            </a:r>
            <a:endParaRPr sz="950">
              <a:latin typeface="Arial"/>
              <a:cs typeface="Arial"/>
            </a:endParaRPr>
          </a:p>
          <a:p>
            <a:pPr marL="50800" marR="284480" indent="264160">
              <a:lnSpc>
                <a:spcPts val="1660"/>
              </a:lnSpc>
              <a:spcBef>
                <a:spcPts val="35"/>
              </a:spcBef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Apply</a:t>
            </a:r>
            <a:r>
              <a:rPr dirty="0" sz="950" spc="1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nitrogen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in</a:t>
            </a:r>
            <a:r>
              <a:rPr dirty="0" sz="950" spc="1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mid-August.</a:t>
            </a:r>
            <a:r>
              <a:rPr dirty="0" sz="950" spc="1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Top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dress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at</a:t>
            </a:r>
            <a:r>
              <a:rPr dirty="0" sz="950" spc="3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3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rate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1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40</a:t>
            </a:r>
            <a:r>
              <a:rPr dirty="0" sz="950" spc="-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2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60</a:t>
            </a:r>
            <a:r>
              <a:rPr dirty="0" sz="950" spc="-1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pounds</a:t>
            </a:r>
            <a:r>
              <a:rPr dirty="0" sz="950" spc="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1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actual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nitrogen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per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acre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for</a:t>
            </a:r>
            <a:r>
              <a:rPr dirty="0" sz="950" spc="3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Kentucky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bluegrass.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Use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40</a:t>
            </a:r>
            <a:r>
              <a:rPr dirty="0" sz="950" spc="1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1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100</a:t>
            </a:r>
            <a:r>
              <a:rPr dirty="0" sz="950" spc="1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pounds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actual</a:t>
            </a:r>
            <a:r>
              <a:rPr dirty="0" sz="950" spc="-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nitrogen</a:t>
            </a:r>
            <a:r>
              <a:rPr dirty="0" sz="950" spc="-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per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acre</a:t>
            </a:r>
            <a:r>
              <a:rPr dirty="0" sz="950" spc="-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on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tall</a:t>
            </a:r>
            <a:r>
              <a:rPr dirty="0" sz="950" spc="-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fescue.</a:t>
            </a:r>
            <a:endParaRPr sz="950">
              <a:latin typeface="Arial"/>
              <a:cs typeface="Arial"/>
            </a:endParaRPr>
          </a:p>
          <a:p>
            <a:pPr marL="314960">
              <a:lnSpc>
                <a:spcPct val="100000"/>
              </a:lnSpc>
              <a:spcBef>
                <a:spcPts val="229"/>
              </a:spcBef>
            </a:pP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Numerous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studies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show</a:t>
            </a:r>
            <a:r>
              <a:rPr dirty="0" sz="950" spc="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wise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fertilizer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use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timing</a:t>
            </a:r>
            <a:r>
              <a:rPr dirty="0" sz="950" spc="-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results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in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high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yields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during</a:t>
            </a:r>
            <a:r>
              <a:rPr dirty="0" sz="950" spc="-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fall</a:t>
            </a:r>
            <a:r>
              <a:rPr dirty="0" sz="950" spc="-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early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winter.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Tall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fescue</a:t>
            </a:r>
            <a:endParaRPr sz="95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484"/>
              </a:spcBef>
            </a:pP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crude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protein and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digestibility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are</a:t>
            </a:r>
            <a:r>
              <a:rPr dirty="0" sz="950" spc="-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better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during</a:t>
            </a:r>
            <a:r>
              <a:rPr dirty="0" sz="950" spc="-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fall</a:t>
            </a:r>
            <a:r>
              <a:rPr dirty="0" sz="950" spc="-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early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winter</a:t>
            </a:r>
            <a:r>
              <a:rPr dirty="0" sz="950" spc="-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than</a:t>
            </a:r>
            <a:r>
              <a:rPr dirty="0" sz="950" spc="-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at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any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other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time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year</a:t>
            </a:r>
            <a:r>
              <a:rPr dirty="0" sz="950" spc="-10">
                <a:solidFill>
                  <a:srgbClr val="525252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63500" marR="104139" indent="259715">
              <a:lnSpc>
                <a:spcPct val="139200"/>
              </a:lnSpc>
            </a:pP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Yields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can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be</a:t>
            </a:r>
            <a:r>
              <a:rPr dirty="0" sz="950" spc="1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very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good</a:t>
            </a:r>
            <a:r>
              <a:rPr dirty="0" sz="950" spc="1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when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water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is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available</a:t>
            </a:r>
            <a:r>
              <a:rPr dirty="0" sz="950" spc="1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during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stockpiling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period</a:t>
            </a:r>
            <a:r>
              <a:rPr dirty="0" sz="950" spc="50">
                <a:solidFill>
                  <a:srgbClr val="525252"/>
                </a:solidFill>
                <a:latin typeface="Arial"/>
                <a:cs typeface="Arial"/>
              </a:rPr>
              <a:t>.</a:t>
            </a:r>
            <a:r>
              <a:rPr dirty="0" sz="950" spc="-30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Tall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fescue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can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produce</a:t>
            </a:r>
            <a:r>
              <a:rPr dirty="0" sz="950" spc="1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two</a:t>
            </a:r>
            <a:r>
              <a:rPr dirty="0" sz="950" spc="3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tons</a:t>
            </a:r>
            <a:r>
              <a:rPr dirty="0" sz="950" spc="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of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dry</a:t>
            </a:r>
            <a:r>
              <a:rPr dirty="0" sz="950" spc="-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matter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up</a:t>
            </a:r>
            <a:r>
              <a:rPr dirty="0" sz="950" spc="-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late</a:t>
            </a:r>
            <a:r>
              <a:rPr dirty="0" sz="950" spc="-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November.</a:t>
            </a:r>
            <a:r>
              <a:rPr dirty="0" sz="950" spc="-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5">
                <a:solidFill>
                  <a:srgbClr val="242424"/>
                </a:solidFill>
                <a:latin typeface="Arial"/>
                <a:cs typeface="Arial"/>
              </a:rPr>
              <a:t>With</a:t>
            </a:r>
            <a:r>
              <a:rPr dirty="0" sz="950" spc="-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adequate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water,</a:t>
            </a:r>
            <a:r>
              <a:rPr dirty="0" sz="950" spc="-1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producers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can</a:t>
            </a:r>
            <a:r>
              <a:rPr dirty="0" sz="950" spc="-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achieve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25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pounds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dry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matter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for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each</a:t>
            </a:r>
            <a:r>
              <a:rPr dirty="0" sz="950" spc="-1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pound</a:t>
            </a:r>
            <a:endParaRPr sz="950">
              <a:latin typeface="Arial"/>
              <a:cs typeface="Arial"/>
            </a:endParaRPr>
          </a:p>
          <a:p>
            <a:pPr marL="63500">
              <a:lnSpc>
                <a:spcPct val="100000"/>
              </a:lnSpc>
              <a:spcBef>
                <a:spcPts val="625"/>
              </a:spcBef>
            </a:pP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1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nitrogen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used</a:t>
            </a:r>
            <a:r>
              <a:rPr dirty="0" sz="950" spc="-10">
                <a:solidFill>
                  <a:srgbClr val="525252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333375">
              <a:lnSpc>
                <a:spcPct val="100000"/>
              </a:lnSpc>
              <a:spcBef>
                <a:spcPts val="305"/>
              </a:spcBef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After</a:t>
            </a:r>
            <a:r>
              <a:rPr dirty="0" sz="950" spc="20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frost,</a:t>
            </a:r>
            <a:r>
              <a:rPr dirty="0" sz="950" spc="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let</a:t>
            </a:r>
            <a:r>
              <a:rPr dirty="0" sz="950" spc="2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cattle</a:t>
            </a:r>
            <a:r>
              <a:rPr dirty="0" sz="950" spc="1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graze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grass-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legume</a:t>
            </a:r>
            <a:r>
              <a:rPr dirty="0" sz="950" spc="2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fields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quickly</a:t>
            </a:r>
            <a:r>
              <a:rPr dirty="0" sz="950" spc="1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before</a:t>
            </a:r>
            <a:r>
              <a:rPr dirty="0" sz="950" spc="11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plants</a:t>
            </a:r>
            <a:r>
              <a:rPr dirty="0" sz="950" spc="10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deteriorate.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Then</a:t>
            </a:r>
            <a:r>
              <a:rPr dirty="0" sz="950">
                <a:solidFill>
                  <a:srgbClr val="525252"/>
                </a:solidFill>
                <a:latin typeface="Arial"/>
                <a:cs typeface="Arial"/>
              </a:rPr>
              <a:t>,</a:t>
            </a:r>
            <a:r>
              <a:rPr dirty="0" sz="950" spc="100">
                <a:solidFill>
                  <a:srgbClr val="525252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put</a:t>
            </a:r>
            <a:r>
              <a:rPr dirty="0" sz="950" spc="4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animals</a:t>
            </a:r>
            <a:r>
              <a:rPr dirty="0" sz="950" spc="1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on</a:t>
            </a:r>
            <a:r>
              <a:rPr dirty="0" sz="950" spc="2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the</a:t>
            </a:r>
            <a:endParaRPr sz="950">
              <a:latin typeface="Arial"/>
              <a:cs typeface="Arial"/>
            </a:endParaRPr>
          </a:p>
          <a:p>
            <a:pPr marL="73025">
              <a:lnSpc>
                <a:spcPct val="100000"/>
              </a:lnSpc>
              <a:spcBef>
                <a:spcPts val="445"/>
              </a:spcBef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stockpiled</a:t>
            </a:r>
            <a:r>
              <a:rPr dirty="0" sz="950" spc="1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grass</a:t>
            </a:r>
            <a:r>
              <a:rPr dirty="0" sz="950" spc="1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fields.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For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1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most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efficient</a:t>
            </a:r>
            <a:r>
              <a:rPr dirty="0" sz="950" spc="1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use</a:t>
            </a:r>
            <a:r>
              <a:rPr dirty="0" sz="950" spc="1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3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stockpiled</a:t>
            </a:r>
            <a:r>
              <a:rPr dirty="0" sz="950" spc="1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fields,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establish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strip grazing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system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by</a:t>
            </a:r>
            <a:r>
              <a:rPr dirty="0" sz="950" spc="2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using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a</a:t>
            </a:r>
            <a:endParaRPr sz="950">
              <a:latin typeface="Arial"/>
              <a:cs typeface="Arial"/>
            </a:endParaRPr>
          </a:p>
          <a:p>
            <a:pPr marL="75565" marR="114935" indent="-635">
              <a:lnSpc>
                <a:spcPct val="139200"/>
              </a:lnSpc>
              <a:spcBef>
                <a:spcPts val="35"/>
              </a:spcBef>
            </a:pP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temporary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electric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fence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10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section</a:t>
            </a:r>
            <a:r>
              <a:rPr dirty="0" sz="950" spc="-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off</a:t>
            </a:r>
            <a:r>
              <a:rPr dirty="0" sz="950" spc="1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areas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of</a:t>
            </a:r>
            <a:r>
              <a:rPr dirty="0" sz="950" spc="20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2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field</a:t>
            </a:r>
            <a:r>
              <a:rPr dirty="0" sz="950" spc="20">
                <a:solidFill>
                  <a:srgbClr val="676767"/>
                </a:solidFill>
                <a:latin typeface="Arial"/>
                <a:cs typeface="Arial"/>
              </a:rPr>
              <a:t>.</a:t>
            </a:r>
            <a:r>
              <a:rPr dirty="0" sz="950" spc="-35">
                <a:solidFill>
                  <a:srgbClr val="676767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-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first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grazing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area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should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have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water</a:t>
            </a:r>
            <a:r>
              <a:rPr dirty="0" sz="950" spc="-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mineral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sources</a:t>
            </a:r>
            <a:r>
              <a:rPr dirty="0" sz="950" spc="-10">
                <a:solidFill>
                  <a:srgbClr val="525252"/>
                </a:solidFill>
                <a:latin typeface="Arial"/>
                <a:cs typeface="Arial"/>
              </a:rPr>
              <a:t>.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When</a:t>
            </a:r>
            <a:r>
              <a:rPr dirty="0" sz="950" spc="-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animals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have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grazed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this</a:t>
            </a:r>
            <a:r>
              <a:rPr dirty="0" sz="950" spc="-5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area,</a:t>
            </a:r>
            <a:r>
              <a:rPr dirty="0" sz="950" spc="-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move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1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fence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1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open</a:t>
            </a:r>
            <a:r>
              <a:rPr dirty="0" sz="950" spc="-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a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new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strip.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Repeat</a:t>
            </a:r>
            <a:r>
              <a:rPr dirty="0" sz="950" spc="11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this</a:t>
            </a:r>
            <a:r>
              <a:rPr dirty="0" sz="950" spc="-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process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until</a:t>
            </a:r>
            <a:r>
              <a:rPr dirty="0" sz="950" spc="-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-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entire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field</a:t>
            </a:r>
            <a:r>
              <a:rPr dirty="0" sz="950" spc="-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has</a:t>
            </a:r>
            <a:endParaRPr sz="950">
              <a:latin typeface="Arial"/>
              <a:cs typeface="Arial"/>
            </a:endParaRPr>
          </a:p>
          <a:p>
            <a:pPr marL="78105">
              <a:lnSpc>
                <a:spcPct val="100000"/>
              </a:lnSpc>
              <a:spcBef>
                <a:spcPts val="630"/>
              </a:spcBef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been</a:t>
            </a:r>
            <a:r>
              <a:rPr dirty="0" sz="950" spc="-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grazed</a:t>
            </a:r>
            <a:r>
              <a:rPr dirty="0" sz="950" spc="-10">
                <a:solidFill>
                  <a:srgbClr val="525252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341630">
              <a:lnSpc>
                <a:spcPct val="100000"/>
              </a:lnSpc>
              <a:spcBef>
                <a:spcPts val="300"/>
              </a:spcBef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Stockpiled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grass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is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</a:t>
            </a:r>
            <a:r>
              <a:rPr dirty="0" sz="950" spc="11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excellent</a:t>
            </a:r>
            <a:r>
              <a:rPr dirty="0" sz="950" spc="11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choice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for</a:t>
            </a:r>
            <a:r>
              <a:rPr dirty="0" sz="950" spc="2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fall-calving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cows</a:t>
            </a:r>
            <a:r>
              <a:rPr dirty="0" sz="950" spc="-1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because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it</a:t>
            </a:r>
            <a:r>
              <a:rPr dirty="0" sz="950" spc="3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can</a:t>
            </a:r>
            <a:r>
              <a:rPr dirty="0" sz="950" spc="-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be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used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1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meet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high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nutritional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needs</a:t>
            </a:r>
            <a:endParaRPr sz="950">
              <a:latin typeface="Arial"/>
              <a:cs typeface="Arial"/>
            </a:endParaRPr>
          </a:p>
          <a:p>
            <a:pPr marL="81280" marR="5080">
              <a:lnSpc>
                <a:spcPct val="139200"/>
              </a:lnSpc>
            </a:pP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after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calving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and</a:t>
            </a:r>
            <a:r>
              <a:rPr dirty="0" sz="950" spc="1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during</a:t>
            </a:r>
            <a:r>
              <a:rPr dirty="0" sz="950" spc="-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1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breeding season.</a:t>
            </a:r>
            <a:r>
              <a:rPr dirty="0" sz="950" spc="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Grazing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stockpiled</a:t>
            </a:r>
            <a:r>
              <a:rPr dirty="0" sz="950" spc="8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grasses</a:t>
            </a:r>
            <a:r>
              <a:rPr dirty="0" sz="950" spc="1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may</a:t>
            </a:r>
            <a:r>
              <a:rPr dirty="0" sz="950" spc="3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offer</a:t>
            </a:r>
            <a:r>
              <a:rPr dirty="0" sz="950" spc="9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-7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most</a:t>
            </a:r>
            <a:r>
              <a:rPr dirty="0" sz="950" spc="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benefit</a:t>
            </a:r>
            <a:r>
              <a:rPr dirty="0" sz="950" spc="1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to</a:t>
            </a:r>
            <a:r>
              <a:rPr dirty="0" sz="950" spc="204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spring-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calving</a:t>
            </a:r>
            <a:r>
              <a:rPr dirty="0" sz="950" spc="5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cows</a:t>
            </a:r>
            <a:r>
              <a:rPr dirty="0" sz="950" spc="-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in</a:t>
            </a:r>
            <a:r>
              <a:rPr dirty="0" sz="950" spc="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242424"/>
                </a:solidFill>
                <a:latin typeface="Arial"/>
                <a:cs typeface="Arial"/>
              </a:rPr>
              <a:t>thin</a:t>
            </a:r>
            <a:r>
              <a:rPr dirty="0" sz="950" spc="-10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body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242424"/>
                </a:solidFill>
                <a:latin typeface="Arial"/>
                <a:cs typeface="Arial"/>
              </a:rPr>
              <a:t>condition</a:t>
            </a:r>
            <a:r>
              <a:rPr dirty="0" sz="950" spc="-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during</a:t>
            </a:r>
            <a:r>
              <a:rPr dirty="0" sz="950" spc="-10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the</a:t>
            </a:r>
            <a:r>
              <a:rPr dirty="0" sz="950" spc="1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fall.</a:t>
            </a:r>
            <a:r>
              <a:rPr dirty="0" sz="950" spc="1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Growing,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weaned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cattle</a:t>
            </a: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can</a:t>
            </a:r>
            <a:r>
              <a:rPr dirty="0" sz="950" spc="-9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be</a:t>
            </a:r>
            <a:r>
              <a:rPr dirty="0" sz="950" spc="3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grazed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on</a:t>
            </a:r>
            <a:r>
              <a:rPr dirty="0" sz="950" spc="12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42424"/>
                </a:solidFill>
                <a:latin typeface="Arial"/>
                <a:cs typeface="Arial"/>
              </a:rPr>
              <a:t>stockpiled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fescue.</a:t>
            </a:r>
            <a:r>
              <a:rPr dirty="0" sz="950" spc="-3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42424"/>
                </a:solidFill>
                <a:latin typeface="Arial"/>
                <a:cs typeface="Arial"/>
              </a:rPr>
              <a:t>Using</a:t>
            </a:r>
            <a:r>
              <a:rPr dirty="0" sz="950" spc="-4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stockpiled</a:t>
            </a:r>
            <a:endParaRPr sz="950">
              <a:latin typeface="Arial"/>
              <a:cs typeface="Arial"/>
            </a:endParaRPr>
          </a:p>
          <a:p>
            <a:pPr marL="81915">
              <a:lnSpc>
                <a:spcPct val="100000"/>
              </a:lnSpc>
              <a:spcBef>
                <a:spcPts val="555"/>
              </a:spcBef>
            </a:pPr>
            <a:r>
              <a:rPr dirty="0" sz="950" spc="-20">
                <a:solidFill>
                  <a:srgbClr val="242424"/>
                </a:solidFill>
                <a:latin typeface="Arial"/>
                <a:cs typeface="Arial"/>
              </a:rPr>
              <a:t>grasses</a:t>
            </a:r>
            <a:r>
              <a:rPr dirty="0" sz="950" spc="8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helps</a:t>
            </a:r>
            <a:r>
              <a:rPr dirty="0" sz="950" spc="2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42424"/>
                </a:solidFill>
                <a:latin typeface="Arial"/>
                <a:cs typeface="Arial"/>
              </a:rPr>
              <a:t>lower</a:t>
            </a:r>
            <a:r>
              <a:rPr dirty="0" sz="950" spc="11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242424"/>
                </a:solidFill>
                <a:latin typeface="Arial"/>
                <a:cs typeface="Arial"/>
              </a:rPr>
              <a:t>feed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costs</a:t>
            </a:r>
            <a:r>
              <a:rPr dirty="0" sz="950" spc="40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when</a:t>
            </a:r>
            <a:r>
              <a:rPr dirty="0" sz="950" spc="-1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42424"/>
                </a:solidFill>
                <a:latin typeface="Arial"/>
                <a:cs typeface="Arial"/>
              </a:rPr>
              <a:t>backgrounding</a:t>
            </a:r>
            <a:r>
              <a:rPr dirty="0" sz="950" spc="175">
                <a:solidFill>
                  <a:srgbClr val="242424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42424"/>
                </a:solidFill>
                <a:latin typeface="Arial"/>
                <a:cs typeface="Arial"/>
              </a:rPr>
              <a:t>cattle</a:t>
            </a:r>
            <a:r>
              <a:rPr dirty="0" sz="950" spc="-10">
                <a:solidFill>
                  <a:srgbClr val="8C8C8C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7708198" y="59577"/>
            <a:ext cx="0" cy="783590"/>
          </a:xfrm>
          <a:custGeom>
            <a:avLst/>
            <a:gdLst/>
            <a:ahLst/>
            <a:cxnLst/>
            <a:rect l="l" t="t" r="r" b="b"/>
            <a:pathLst>
              <a:path w="0" h="783590">
                <a:moveTo>
                  <a:pt x="0" y="783233"/>
                </a:moveTo>
                <a:lnTo>
                  <a:pt x="0" y="0"/>
                </a:lnTo>
              </a:path>
            </a:pathLst>
          </a:custGeom>
          <a:ln w="91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/>
          <p:nvPr/>
        </p:nvSpPr>
        <p:spPr>
          <a:xfrm>
            <a:off x="7726529" y="911515"/>
            <a:ext cx="0" cy="1525270"/>
          </a:xfrm>
          <a:custGeom>
            <a:avLst/>
            <a:gdLst/>
            <a:ahLst/>
            <a:cxnLst/>
            <a:rect l="l" t="t" r="r" b="b"/>
            <a:pathLst>
              <a:path w="0" h="1525270">
                <a:moveTo>
                  <a:pt x="0" y="1525243"/>
                </a:moveTo>
                <a:lnTo>
                  <a:pt x="0" y="0"/>
                </a:lnTo>
              </a:path>
            </a:pathLst>
          </a:custGeom>
          <a:ln w="916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476606" y="2106976"/>
            <a:ext cx="6599555" cy="0"/>
          </a:xfrm>
          <a:custGeom>
            <a:avLst/>
            <a:gdLst/>
            <a:ahLst/>
            <a:cxnLst/>
            <a:rect l="l" t="t" r="r" b="b"/>
            <a:pathLst>
              <a:path w="6599555" h="0">
                <a:moveTo>
                  <a:pt x="0" y="0"/>
                </a:moveTo>
                <a:lnTo>
                  <a:pt x="6599171" y="0"/>
                </a:lnTo>
              </a:path>
            </a:pathLst>
          </a:custGeom>
          <a:ln w="9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438287" y="383021"/>
            <a:ext cx="5307965" cy="366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 sz="850" spc="-95" b="1">
                <a:solidFill>
                  <a:srgbClr val="313131"/>
                </a:solidFill>
                <a:latin typeface="Times New Roman"/>
                <a:cs typeface="Times New Roman"/>
              </a:rPr>
              <a:t>COOPERATIVE</a:t>
            </a:r>
            <a:r>
              <a:rPr dirty="0" sz="850" spc="120" b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850" spc="-90" b="1">
                <a:solidFill>
                  <a:srgbClr val="313131"/>
                </a:solidFill>
                <a:latin typeface="Times New Roman"/>
                <a:cs typeface="Times New Roman"/>
              </a:rPr>
              <a:t>EXTENSION</a:t>
            </a:r>
            <a:r>
              <a:rPr dirty="0" sz="850" spc="70" b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850" spc="-95" b="1">
                <a:solidFill>
                  <a:srgbClr val="313131"/>
                </a:solidFill>
                <a:latin typeface="Times New Roman"/>
                <a:cs typeface="Times New Roman"/>
              </a:rPr>
              <a:t>SERVICE</a:t>
            </a:r>
            <a:r>
              <a:rPr dirty="0" sz="850" spc="-10" b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850" spc="-50">
                <a:solidFill>
                  <a:srgbClr val="4D4D4D"/>
                </a:solidFill>
                <a:latin typeface="Times New Roman"/>
                <a:cs typeface="Times New Roman"/>
              </a:rPr>
              <a:t>•</a:t>
            </a:r>
            <a:r>
              <a:rPr dirty="0" sz="850" spc="1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850" spc="-95">
                <a:solidFill>
                  <a:srgbClr val="313131"/>
                </a:solidFill>
                <a:latin typeface="Arial"/>
                <a:cs typeface="Arial"/>
              </a:rPr>
              <a:t>UNIVERSITY</a:t>
            </a:r>
            <a:r>
              <a:rPr dirty="0" sz="850" spc="3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850" spc="-105">
                <a:solidFill>
                  <a:srgbClr val="313131"/>
                </a:solidFill>
                <a:latin typeface="Arial"/>
                <a:cs typeface="Arial"/>
              </a:rPr>
              <a:t>OF</a:t>
            </a:r>
            <a:r>
              <a:rPr dirty="0" sz="850" spc="-15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850" spc="-95">
                <a:solidFill>
                  <a:srgbClr val="4D4D4D"/>
                </a:solidFill>
                <a:latin typeface="Arial"/>
                <a:cs typeface="Arial"/>
              </a:rPr>
              <a:t>KEt\'TUCKY</a:t>
            </a:r>
            <a:r>
              <a:rPr dirty="0" sz="8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850" spc="-120">
                <a:solidFill>
                  <a:srgbClr val="313131"/>
                </a:solidFill>
                <a:latin typeface="Arial"/>
                <a:cs typeface="Arial"/>
              </a:rPr>
              <a:t>COLLEGE</a:t>
            </a:r>
            <a:r>
              <a:rPr dirty="0" sz="850" spc="-35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850" spc="-70">
                <a:solidFill>
                  <a:srgbClr val="313131"/>
                </a:solidFill>
                <a:latin typeface="Arial"/>
                <a:cs typeface="Arial"/>
              </a:rPr>
              <a:t>OF</a:t>
            </a:r>
            <a:r>
              <a:rPr dirty="0" sz="850" spc="-8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850" spc="-105">
                <a:solidFill>
                  <a:srgbClr val="313131"/>
                </a:solidFill>
                <a:latin typeface="Arial"/>
                <a:cs typeface="Arial"/>
              </a:rPr>
              <a:t>AGRICULTURE,</a:t>
            </a:r>
            <a:r>
              <a:rPr dirty="0" sz="850" spc="-100">
                <a:solidFill>
                  <a:srgbClr val="313131"/>
                </a:solidFill>
                <a:latin typeface="Arial"/>
                <a:cs typeface="Arial"/>
              </a:rPr>
              <a:t> LEXINGTON,</a:t>
            </a:r>
            <a:r>
              <a:rPr dirty="0" sz="850" spc="-55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850" spc="-90">
                <a:solidFill>
                  <a:srgbClr val="4D4D4D"/>
                </a:solidFill>
                <a:latin typeface="Arial"/>
                <a:cs typeface="Arial"/>
              </a:rPr>
              <a:t>KY,</a:t>
            </a:r>
            <a:r>
              <a:rPr dirty="0" sz="850" spc="-1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850" spc="-10">
                <a:solidFill>
                  <a:srgbClr val="4D4D4D"/>
                </a:solidFill>
                <a:latin typeface="Arial"/>
                <a:cs typeface="Arial"/>
              </a:rPr>
              <a:t>40546</a:t>
            </a:r>
            <a:endParaRPr sz="8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dirty="0" sz="850">
                <a:solidFill>
                  <a:srgbClr val="4D4D4D"/>
                </a:solidFill>
                <a:latin typeface="Times New Roman"/>
                <a:cs typeface="Times New Roman"/>
              </a:rPr>
              <a:t>ID</a:t>
            </a:r>
            <a:r>
              <a:rPr dirty="0" sz="850">
                <a:solidFill>
                  <a:srgbClr val="8C8C8C"/>
                </a:solidFill>
                <a:latin typeface="Times New Roman"/>
                <a:cs typeface="Times New Roman"/>
              </a:rPr>
              <a:t>-</a:t>
            </a:r>
            <a:r>
              <a:rPr dirty="0" sz="850" spc="-25">
                <a:solidFill>
                  <a:srgbClr val="4D4D4D"/>
                </a:solidFill>
                <a:latin typeface="Times New Roman"/>
                <a:cs typeface="Times New Roman"/>
              </a:rPr>
              <a:t>11</a:t>
            </a:r>
            <a:r>
              <a:rPr dirty="0" sz="850" spc="-25">
                <a:solidFill>
                  <a:srgbClr val="707070"/>
                </a:solidFill>
                <a:latin typeface="Times New Roman"/>
                <a:cs typeface="Times New Roman"/>
              </a:rPr>
              <a:t>3</a:t>
            </a:r>
            <a:endParaRPr sz="85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1718817" y="1088643"/>
            <a:ext cx="4130040" cy="546100"/>
          </a:xfrm>
          <a:prstGeom prst="rect">
            <a:avLst/>
          </a:prstGeom>
        </p:spPr>
        <p:txBody>
          <a:bodyPr wrap="square" lIns="0" tIns="102870" rIns="0" bIns="0" rtlCol="0" vert="horz">
            <a:spAutoFit/>
          </a:bodyPr>
          <a:lstStyle/>
          <a:p>
            <a:pPr marL="12700" marR="5080" indent="476250">
              <a:lnSpc>
                <a:spcPct val="70600"/>
              </a:lnSpc>
              <a:spcBef>
                <a:spcPts val="810"/>
              </a:spcBef>
            </a:pPr>
            <a:r>
              <a:rPr dirty="0" sz="2000" spc="150" b="1">
                <a:solidFill>
                  <a:srgbClr val="313131"/>
                </a:solidFill>
                <a:latin typeface="Arial"/>
                <a:cs typeface="Arial"/>
              </a:rPr>
              <a:t>Winter</a:t>
            </a:r>
            <a:r>
              <a:rPr dirty="0" sz="2000" spc="55" b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2000" spc="130" b="1">
                <a:solidFill>
                  <a:srgbClr val="313131"/>
                </a:solidFill>
                <a:latin typeface="Arial"/>
                <a:cs typeface="Arial"/>
              </a:rPr>
              <a:t>Cover</a:t>
            </a:r>
            <a:r>
              <a:rPr dirty="0" sz="2000" spc="125" b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2000" spc="110" b="1">
                <a:solidFill>
                  <a:srgbClr val="4D4D4D"/>
                </a:solidFill>
                <a:latin typeface="Arial"/>
                <a:cs typeface="Arial"/>
              </a:rPr>
              <a:t>Crops</a:t>
            </a:r>
            <a:r>
              <a:rPr dirty="0" sz="2000" spc="45" b="1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2000" spc="55" b="1">
                <a:solidFill>
                  <a:srgbClr val="313131"/>
                </a:solidFill>
                <a:latin typeface="Arial"/>
                <a:cs typeface="Arial"/>
              </a:rPr>
              <a:t>for </a:t>
            </a:r>
            <a:r>
              <a:rPr dirty="0" sz="2000" spc="175" b="1">
                <a:solidFill>
                  <a:srgbClr val="313131"/>
                </a:solidFill>
                <a:latin typeface="Arial"/>
                <a:cs typeface="Arial"/>
              </a:rPr>
              <a:t>Kentucky</a:t>
            </a:r>
            <a:r>
              <a:rPr dirty="0" sz="2000" spc="120" b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2000" spc="155" b="1">
                <a:solidFill>
                  <a:srgbClr val="313131"/>
                </a:solidFill>
                <a:latin typeface="Arial"/>
                <a:cs typeface="Arial"/>
              </a:rPr>
              <a:t>Gardens</a:t>
            </a:r>
            <a:r>
              <a:rPr dirty="0" sz="2000" spc="130" b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2000" spc="160" b="1">
                <a:solidFill>
                  <a:srgbClr val="313131"/>
                </a:solidFill>
                <a:latin typeface="Arial"/>
                <a:cs typeface="Arial"/>
              </a:rPr>
              <a:t>and</a:t>
            </a:r>
            <a:r>
              <a:rPr dirty="0" sz="2000" spc="-25" b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2000" spc="125" b="1">
                <a:solidFill>
                  <a:srgbClr val="313131"/>
                </a:solidFill>
                <a:latin typeface="Arial"/>
                <a:cs typeface="Arial"/>
              </a:rPr>
              <a:t>Fields</a:t>
            </a:r>
            <a:endParaRPr sz="20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165340" y="296758"/>
            <a:ext cx="710565" cy="54483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3400" spc="-145" b="1">
                <a:solidFill>
                  <a:srgbClr val="4D4D4D"/>
                </a:solidFill>
                <a:latin typeface="Arial"/>
                <a:cs typeface="Arial"/>
              </a:rPr>
              <a:t>UK.</a:t>
            </a:r>
            <a:endParaRPr sz="34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956583" y="751990"/>
            <a:ext cx="1119505" cy="4749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29209">
              <a:lnSpc>
                <a:spcPts val="605"/>
              </a:lnSpc>
              <a:spcBef>
                <a:spcPts val="100"/>
              </a:spcBef>
            </a:pPr>
            <a:r>
              <a:rPr dirty="0" sz="600">
                <a:solidFill>
                  <a:srgbClr val="707070"/>
                </a:solidFill>
                <a:latin typeface="Arial"/>
                <a:cs typeface="Arial"/>
              </a:rPr>
              <a:t>\I</a:t>
            </a:r>
            <a:r>
              <a:rPr dirty="0" sz="600" spc="165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dirty="0" sz="550">
                <a:solidFill>
                  <a:srgbClr val="707070"/>
                </a:solidFill>
                <a:latin typeface="Times New Roman"/>
                <a:cs typeface="Times New Roman"/>
              </a:rPr>
              <a:t>I',</a:t>
            </a:r>
            <a:r>
              <a:rPr dirty="0" sz="550" spc="10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650">
                <a:solidFill>
                  <a:srgbClr val="4D4D4D"/>
                </a:solidFill>
                <a:latin typeface="Times New Roman"/>
                <a:cs typeface="Times New Roman"/>
              </a:rPr>
              <a:t>I</a:t>
            </a:r>
            <a:r>
              <a:rPr dirty="0" sz="650" spc="3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650">
                <a:solidFill>
                  <a:srgbClr val="4D4D4D"/>
                </a:solidFill>
                <a:latin typeface="Times New Roman"/>
                <a:cs typeface="Times New Roman"/>
              </a:rPr>
              <a:t>\'</a:t>
            </a:r>
            <a:r>
              <a:rPr dirty="0" sz="650" spc="13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dirty="0" sz="600" spc="2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550">
                <a:solidFill>
                  <a:srgbClr val="4D4D4D"/>
                </a:solidFill>
                <a:latin typeface="Times New Roman"/>
                <a:cs typeface="Times New Roman"/>
              </a:rPr>
              <a:t>I,</a:t>
            </a:r>
            <a:r>
              <a:rPr dirty="0" sz="550" spc="12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550">
                <a:solidFill>
                  <a:srgbClr val="4D4D4D"/>
                </a:solidFill>
                <a:latin typeface="Times New Roman"/>
                <a:cs typeface="Times New Roman"/>
              </a:rPr>
              <a:t>)</a:t>
            </a:r>
            <a:r>
              <a:rPr dirty="0" sz="550" spc="12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707070"/>
                </a:solidFill>
                <a:latin typeface="Arial"/>
                <a:cs typeface="Arial"/>
              </a:rPr>
              <a:t>11</a:t>
            </a:r>
            <a:r>
              <a:rPr dirty="0" sz="600" spc="240">
                <a:solidFill>
                  <a:srgbClr val="707070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D4D4D"/>
                </a:solidFill>
                <a:latin typeface="Arial"/>
                <a:cs typeface="Arial"/>
              </a:rPr>
              <a:t>I</a:t>
            </a:r>
            <a:r>
              <a:rPr dirty="0" sz="600" spc="185">
                <a:solidFill>
                  <a:srgbClr val="4D4D4D"/>
                </a:solidFill>
                <a:latin typeface="Arial"/>
                <a:cs typeface="Arial"/>
              </a:rPr>
              <a:t>  </a:t>
            </a:r>
            <a:r>
              <a:rPr dirty="0" sz="600">
                <a:solidFill>
                  <a:srgbClr val="4D4D4D"/>
                </a:solidFill>
                <a:latin typeface="Arial"/>
                <a:cs typeface="Arial"/>
              </a:rPr>
              <a:t>ll</a:t>
            </a:r>
            <a:r>
              <a:rPr dirty="0" sz="600" spc="19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600" spc="-50">
                <a:solidFill>
                  <a:srgbClr val="4D4D4D"/>
                </a:solidFill>
                <a:latin typeface="Arial"/>
                <a:cs typeface="Arial"/>
              </a:rPr>
              <a:t>I</a:t>
            </a:r>
            <a:endParaRPr sz="600">
              <a:latin typeface="Arial"/>
              <a:cs typeface="Arial"/>
            </a:endParaRPr>
          </a:p>
          <a:p>
            <a:pPr algn="ctr">
              <a:lnSpc>
                <a:spcPts val="1855"/>
              </a:lnSpc>
            </a:pPr>
            <a:r>
              <a:rPr dirty="0" u="sng" sz="1700" spc="-140">
                <a:solidFill>
                  <a:srgbClr val="313131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KEl\TTUCKY</a:t>
            </a:r>
            <a:r>
              <a:rPr dirty="0" sz="1700" spc="-140">
                <a:solidFill>
                  <a:srgbClr val="313131"/>
                </a:solidFill>
                <a:latin typeface="Arial"/>
                <a:cs typeface="Arial"/>
              </a:rPr>
              <a:t>'</a:t>
            </a:r>
            <a:endParaRPr sz="1700">
              <a:latin typeface="Arial"/>
              <a:cs typeface="Arial"/>
            </a:endParaRPr>
          </a:p>
          <a:p>
            <a:pPr algn="ctr" marR="13970">
              <a:lnSpc>
                <a:spcPts val="1075"/>
              </a:lnSpc>
            </a:pPr>
            <a:r>
              <a:rPr dirty="0" sz="900" spc="-35">
                <a:solidFill>
                  <a:srgbClr val="4D4D4D"/>
                </a:solidFill>
                <a:latin typeface="Times New Roman"/>
                <a:cs typeface="Times New Roman"/>
              </a:rPr>
              <a:t>Collq;r</a:t>
            </a:r>
            <a:r>
              <a:rPr dirty="0" sz="900" spc="-2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00" spc="-4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z="900" spc="-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13131"/>
                </a:solidFill>
                <a:latin typeface="Times New Roman"/>
                <a:cs typeface="Times New Roman"/>
              </a:rPr>
              <a:t>Agricuhurc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884936" y="1698590"/>
            <a:ext cx="5794375" cy="303530"/>
          </a:xfrm>
          <a:prstGeom prst="rect">
            <a:avLst/>
          </a:prstGeom>
        </p:spPr>
        <p:txBody>
          <a:bodyPr wrap="square" lIns="0" tIns="26670" rIns="0" bIns="0" rtlCol="0" vert="horz">
            <a:spAutoFit/>
          </a:bodyPr>
          <a:lstStyle/>
          <a:p>
            <a:pPr marL="1687195" marR="5080" indent="-1675130">
              <a:lnSpc>
                <a:spcPts val="1050"/>
              </a:lnSpc>
              <a:spcBef>
                <a:spcPts val="210"/>
              </a:spcBef>
            </a:pPr>
            <a:r>
              <a:rPr dirty="0" sz="800" i="1">
                <a:solidFill>
                  <a:srgbClr val="313131"/>
                </a:solidFill>
                <a:latin typeface="Arial"/>
                <a:cs typeface="Arial"/>
              </a:rPr>
              <a:t>Monror</a:t>
            </a:r>
            <a:r>
              <a:rPr dirty="0" sz="800" spc="235" i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950" spc="-10" i="1">
                <a:solidFill>
                  <a:srgbClr val="313131"/>
                </a:solidFill>
                <a:latin typeface="Times New Roman"/>
                <a:cs typeface="Times New Roman"/>
              </a:rPr>
              <a:t>Ra</a:t>
            </a:r>
            <a:r>
              <a:rPr dirty="0" sz="950" spc="-10" i="1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-10" i="1">
                <a:solidFill>
                  <a:srgbClr val="313131"/>
                </a:solidFill>
                <a:latin typeface="Times New Roman"/>
                <a:cs typeface="Times New Roman"/>
              </a:rPr>
              <a:t>nak</a:t>
            </a:r>
            <a:r>
              <a:rPr dirty="0" sz="950" spc="-10" i="1">
                <a:solidFill>
                  <a:srgbClr val="4D4D4D"/>
                </a:solidFill>
                <a:latin typeface="Times New Roman"/>
                <a:cs typeface="Times New Roman"/>
              </a:rPr>
              <a:t>r</a:t>
            </a:r>
            <a:r>
              <a:rPr dirty="0" sz="950" spc="-10" i="1">
                <a:solidFill>
                  <a:srgbClr val="707070"/>
                </a:solidFill>
                <a:latin typeface="Times New Roman"/>
                <a:cs typeface="Times New Roman"/>
              </a:rPr>
              <a:t>,</a:t>
            </a:r>
            <a:r>
              <a:rPr dirty="0" sz="950" spc="-80" i="1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 spc="-35" i="1">
                <a:solidFill>
                  <a:srgbClr val="313131"/>
                </a:solidFill>
                <a:latin typeface="Times New Roman"/>
                <a:cs typeface="Times New Roman"/>
              </a:rPr>
              <a:t>£:rtcnsion</a:t>
            </a:r>
            <a:r>
              <a:rPr dirty="0" sz="950" spc="4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35" i="1">
                <a:solidFill>
                  <a:srgbClr val="4D4D4D"/>
                </a:solidFill>
                <a:latin typeface="Times New Roman"/>
                <a:cs typeface="Times New Roman"/>
              </a:rPr>
              <a:t>Soil.,</a:t>
            </a:r>
            <a:r>
              <a:rPr dirty="0" sz="950" spc="-45" i="1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-130" i="1">
                <a:solidFill>
                  <a:srgbClr val="313131"/>
                </a:solidFill>
                <a:latin typeface="Times New Roman"/>
                <a:cs typeface="Times New Roman"/>
              </a:rPr>
              <a:t>a11d</a:t>
            </a:r>
            <a:r>
              <a:rPr dirty="0" sz="950" spc="-4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30" i="1">
                <a:solidFill>
                  <a:srgbClr val="4D4D4D"/>
                </a:solidFill>
                <a:latin typeface="Times New Roman"/>
                <a:cs typeface="Times New Roman"/>
              </a:rPr>
              <a:t>Crops</a:t>
            </a:r>
            <a:r>
              <a:rPr dirty="0" sz="950" spc="-50" i="1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-10" i="1">
                <a:solidFill>
                  <a:srgbClr val="313131"/>
                </a:solidFill>
                <a:latin typeface="Times New Roman"/>
                <a:cs typeface="Times New Roman"/>
              </a:rPr>
              <a:t>Sprcial</a:t>
            </a:r>
            <a:r>
              <a:rPr dirty="0" sz="950" spc="-10" i="1">
                <a:solidFill>
                  <a:srgbClr val="4D4D4D"/>
                </a:solidFill>
                <a:latin typeface="Times New Roman"/>
                <a:cs typeface="Times New Roman"/>
              </a:rPr>
              <a:t>is</a:t>
            </a:r>
            <a:r>
              <a:rPr dirty="0" sz="950" spc="-10" i="1">
                <a:solidFill>
                  <a:srgbClr val="313131"/>
                </a:solidFill>
                <a:latin typeface="Times New Roman"/>
                <a:cs typeface="Times New Roman"/>
              </a:rPr>
              <a:t>t</a:t>
            </a:r>
            <a:r>
              <a:rPr dirty="0" sz="950" spc="-10" i="1">
                <a:solidFill>
                  <a:srgbClr val="707070"/>
                </a:solidFill>
                <a:latin typeface="Times New Roman"/>
                <a:cs typeface="Times New Roman"/>
              </a:rPr>
              <a:t>;</a:t>
            </a:r>
            <a:r>
              <a:rPr dirty="0" sz="950" spc="40" i="1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 spc="-70" i="1">
                <a:solidFill>
                  <a:srgbClr val="313131"/>
                </a:solidFill>
                <a:latin typeface="Times New Roman"/>
                <a:cs typeface="Times New Roman"/>
              </a:rPr>
              <a:t>117nston</a:t>
            </a:r>
            <a:r>
              <a:rPr dirty="0" sz="950" spc="13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00" spc="-70" i="1">
                <a:solidFill>
                  <a:srgbClr val="313131"/>
                </a:solidFill>
                <a:latin typeface="Times New Roman"/>
                <a:cs typeface="Times New Roman"/>
              </a:rPr>
              <a:t>D1m11't'll.</a:t>
            </a:r>
            <a:r>
              <a:rPr dirty="0" sz="900" spc="3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800" i="1">
                <a:solidFill>
                  <a:srgbClr val="313131"/>
                </a:solidFill>
                <a:latin typeface="Arial"/>
                <a:cs typeface="Arial"/>
              </a:rPr>
              <a:t>£.\1rmion</a:t>
            </a:r>
            <a:r>
              <a:rPr dirty="0" sz="800" spc="130" i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950" spc="-45" i="1">
                <a:solidFill>
                  <a:srgbClr val="212121"/>
                </a:solidFill>
                <a:latin typeface="Times New Roman"/>
                <a:cs typeface="Times New Roman"/>
              </a:rPr>
              <a:t>l</a:t>
            </a:r>
            <a:r>
              <a:rPr dirty="0" sz="950" spc="-45" i="1">
                <a:solidFill>
                  <a:srgbClr val="4D4D4D"/>
                </a:solidFill>
                <a:latin typeface="Times New Roman"/>
                <a:cs typeface="Times New Roman"/>
              </a:rPr>
              <a:t>'t'gc</a:t>
            </a:r>
            <a:r>
              <a:rPr dirty="0" sz="950" spc="-45" i="1">
                <a:solidFill>
                  <a:srgbClr val="313131"/>
                </a:solidFill>
                <a:latin typeface="Times New Roman"/>
                <a:cs typeface="Times New Roman"/>
              </a:rPr>
              <a:t>tahl</a:t>
            </a:r>
            <a:r>
              <a:rPr dirty="0" sz="950" spc="-45" i="1">
                <a:solidFill>
                  <a:srgbClr val="4D4D4D"/>
                </a:solidFill>
                <a:latin typeface="Times New Roman"/>
                <a:cs typeface="Times New Roman"/>
              </a:rPr>
              <a:t>es</a:t>
            </a:r>
            <a:r>
              <a:rPr dirty="0" sz="950" spc="20" i="1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i="1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-1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70" i="1">
                <a:solidFill>
                  <a:srgbClr val="313131"/>
                </a:solidFill>
                <a:latin typeface="Times New Roman"/>
                <a:cs typeface="Times New Roman"/>
              </a:rPr>
              <a:t>Onramc111all</a:t>
            </a:r>
            <a:r>
              <a:rPr dirty="0" sz="950" spc="15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 i="1">
                <a:solidFill>
                  <a:srgbClr val="313131"/>
                </a:solidFill>
                <a:latin typeface="Times New Roman"/>
                <a:cs typeface="Times New Roman"/>
              </a:rPr>
              <a:t>Spr('ialist;</a:t>
            </a:r>
            <a:r>
              <a:rPr dirty="0" sz="950" spc="-1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i="1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3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65" i="1">
                <a:solidFill>
                  <a:srgbClr val="313131"/>
                </a:solidFill>
                <a:latin typeface="Times New Roman"/>
                <a:cs typeface="Times New Roman"/>
              </a:rPr>
              <a:t>Lt-</a:t>
            </a:r>
            <a:r>
              <a:rPr dirty="0" sz="950" spc="-35" i="1">
                <a:solidFill>
                  <a:srgbClr val="313131"/>
                </a:solidFill>
                <a:latin typeface="Times New Roman"/>
                <a:cs typeface="Times New Roman"/>
              </a:rPr>
              <a:t>slit-</a:t>
            </a:r>
            <a:r>
              <a:rPr dirty="0" sz="950" spc="6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 i="1">
                <a:solidFill>
                  <a:srgbClr val="313131"/>
                </a:solidFill>
                <a:latin typeface="Times New Roman"/>
                <a:cs typeface="Times New Roman"/>
              </a:rPr>
              <a:t>Hrstou.</a:t>
            </a:r>
            <a:r>
              <a:rPr dirty="0" sz="950" spc="4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45" i="1">
                <a:solidFill>
                  <a:srgbClr val="212121"/>
                </a:solidFill>
                <a:latin typeface="Times New Roman"/>
                <a:cs typeface="Times New Roman"/>
              </a:rPr>
              <a:t>l</a:t>
            </a:r>
            <a:r>
              <a:rPr dirty="0" sz="950" spc="-45" i="1">
                <a:solidFill>
                  <a:srgbClr val="4D4D4D"/>
                </a:solidFill>
                <a:latin typeface="Times New Roman"/>
                <a:cs typeface="Times New Roman"/>
              </a:rPr>
              <a:t>'c</a:t>
            </a:r>
            <a:r>
              <a:rPr dirty="0" sz="950" spc="-45" i="1">
                <a:solidFill>
                  <a:srgbClr val="707070"/>
                </a:solidFill>
                <a:latin typeface="Times New Roman"/>
                <a:cs typeface="Times New Roman"/>
              </a:rPr>
              <a:t>·</a:t>
            </a:r>
            <a:r>
              <a:rPr dirty="0" sz="950" spc="-45" i="1">
                <a:solidFill>
                  <a:srgbClr val="4D4D4D"/>
                </a:solidFill>
                <a:latin typeface="Times New Roman"/>
                <a:cs typeface="Times New Roman"/>
              </a:rPr>
              <a:t>g</a:t>
            </a:r>
            <a:r>
              <a:rPr dirty="0" sz="950" spc="-45" i="1">
                <a:solidFill>
                  <a:srgbClr val="313131"/>
                </a:solidFill>
                <a:latin typeface="Times New Roman"/>
                <a:cs typeface="Times New Roman"/>
              </a:rPr>
              <a:t>l'tubl</a:t>
            </a:r>
            <a:r>
              <a:rPr dirty="0" sz="950" spc="-45" i="1">
                <a:solidFill>
                  <a:srgbClr val="4D4D4D"/>
                </a:solidFill>
                <a:latin typeface="Times New Roman"/>
                <a:cs typeface="Times New Roman"/>
              </a:rPr>
              <a:t>c</a:t>
            </a:r>
            <a:r>
              <a:rPr dirty="0" sz="950" spc="-55" i="1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-45" i="1">
                <a:solidFill>
                  <a:srgbClr val="313131"/>
                </a:solidFill>
                <a:latin typeface="Times New Roman"/>
                <a:cs typeface="Times New Roman"/>
              </a:rPr>
              <a:t>Resc</a:t>
            </a:r>
            <a:r>
              <a:rPr dirty="0" sz="950" spc="-45" i="1">
                <a:solidFill>
                  <a:srgbClr val="707070"/>
                </a:solidFill>
                <a:latin typeface="Times New Roman"/>
                <a:cs typeface="Times New Roman"/>
              </a:rPr>
              <a:t>·</a:t>
            </a:r>
            <a:r>
              <a:rPr dirty="0" sz="950" spc="-45" i="1">
                <a:solidFill>
                  <a:srgbClr val="313131"/>
                </a:solidFill>
                <a:latin typeface="Times New Roman"/>
                <a:cs typeface="Times New Roman"/>
              </a:rPr>
              <a:t>arrh</a:t>
            </a:r>
            <a:r>
              <a:rPr dirty="0" sz="950" spc="-7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0" i="1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-3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 i="1">
                <a:solidFill>
                  <a:srgbClr val="313131"/>
                </a:solidFill>
                <a:latin typeface="Times New Roman"/>
                <a:cs typeface="Times New Roman"/>
              </a:rPr>
              <a:t>Tc·ad1in,: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720445" y="2220744"/>
            <a:ext cx="2807335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over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crops</a:t>
            </a:r>
            <a:r>
              <a:rPr dirty="0" sz="950" spc="1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ha\'e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long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been</a:t>
            </a:r>
            <a:r>
              <a:rPr dirty="0" sz="950" spc="1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used</a:t>
            </a:r>
            <a:r>
              <a:rPr dirty="0" sz="950" spc="1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to</a:t>
            </a:r>
            <a:r>
              <a:rPr dirty="0" sz="950" spc="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reduce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soil</a:t>
            </a:r>
            <a:r>
              <a:rPr dirty="0" sz="950" spc="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erosion.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469049" y="2141097"/>
            <a:ext cx="3215005" cy="4533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800" spc="10">
                <a:solidFill>
                  <a:srgbClr val="313131"/>
                </a:solidFill>
                <a:latin typeface="Times New Roman"/>
                <a:cs typeface="Times New Roman"/>
              </a:rPr>
              <a:t>C</a:t>
            </a:r>
            <a:r>
              <a:rPr dirty="0" baseline="2923" sz="1425" spc="15">
                <a:solidFill>
                  <a:srgbClr val="313131"/>
                </a:solidFill>
                <a:latin typeface="Times New Roman"/>
                <a:cs typeface="Times New Roman"/>
              </a:rPr>
              <a:t>add</a:t>
            </a:r>
            <a:r>
              <a:rPr dirty="0" baseline="2923" sz="1425" spc="82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baseline="2923" sz="1425" spc="15">
                <a:solidFill>
                  <a:srgbClr val="313131"/>
                </a:solidFill>
                <a:latin typeface="Times New Roman"/>
                <a:cs typeface="Times New Roman"/>
              </a:rPr>
              <a:t>organic</a:t>
            </a:r>
            <a:r>
              <a:rPr dirty="0" baseline="2923" sz="1425" spc="217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baseline="2923" sz="1425" spc="15">
                <a:solidFill>
                  <a:srgbClr val="313131"/>
                </a:solidFill>
                <a:latin typeface="Times New Roman"/>
                <a:cs typeface="Times New Roman"/>
              </a:rPr>
              <a:t>matter</a:t>
            </a:r>
            <a:r>
              <a:rPr dirty="0" baseline="2923" sz="1425" spc="89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baseline="2923" sz="1425" spc="15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baseline="2923" sz="1425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baseline="2923" sz="1425" spc="15">
                <a:solidFill>
                  <a:srgbClr val="313131"/>
                </a:solidFill>
                <a:latin typeface="Times New Roman"/>
                <a:cs typeface="Times New Roman"/>
              </a:rPr>
              <a:t>improve</a:t>
            </a:r>
            <a:r>
              <a:rPr dirty="0" baseline="2923" sz="1425" spc="1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baseline="2923" sz="1425" spc="15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baseline="2923" sz="1425" spc="157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baseline="2923" sz="1425" spc="15">
                <a:solidFill>
                  <a:srgbClr val="313131"/>
                </a:solidFill>
                <a:latin typeface="Times New Roman"/>
                <a:cs typeface="Times New Roman"/>
              </a:rPr>
              <a:t>soil,</a:t>
            </a:r>
            <a:r>
              <a:rPr dirty="0" baseline="2923" sz="1425" spc="4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baseline="2923" sz="1425" spc="15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baseline="2923" sz="1425" spc="179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baseline="2923" sz="1425" spc="15">
                <a:solidFill>
                  <a:srgbClr val="212121"/>
                </a:solidFill>
                <a:latin typeface="Times New Roman"/>
                <a:cs typeface="Times New Roman"/>
              </a:rPr>
              <a:t>pro\'idc</a:t>
            </a:r>
            <a:r>
              <a:rPr dirty="0" baseline="2923" sz="1425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baseline="2923" sz="1425" spc="52">
                <a:solidFill>
                  <a:srgbClr val="313131"/>
                </a:solidFill>
                <a:latin typeface="Times New Roman"/>
                <a:cs typeface="Times New Roman"/>
              </a:rPr>
              <a:t>some</a:t>
            </a:r>
            <a:endParaRPr baseline="2923" sz="1425">
              <a:latin typeface="Times New Roman"/>
              <a:cs typeface="Times New Roman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481487" y="2523045"/>
            <a:ext cx="2973070" cy="321945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5080" indent="-635">
              <a:lnSpc>
                <a:spcPct val="104400"/>
              </a:lnSpc>
              <a:spcBef>
                <a:spcPts val="50"/>
              </a:spcBef>
            </a:pP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winter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1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early</a:t>
            </a:r>
            <a:r>
              <a:rPr dirty="0" sz="950" spc="1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spring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grazing.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W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i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tJ1tl,e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de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v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elopment</a:t>
            </a:r>
            <a:r>
              <a:rPr dirty="0" sz="950" spc="2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of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no-till</a:t>
            </a:r>
            <a:r>
              <a:rPr dirty="0" sz="950" spc="1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cropping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i.ystems,</a:t>
            </a:r>
            <a:r>
              <a:rPr dirty="0" sz="95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35">
                <a:solidFill>
                  <a:srgbClr val="313131"/>
                </a:solidFill>
                <a:latin typeface="Times New Roman"/>
                <a:cs typeface="Times New Roman"/>
              </a:rPr>
              <a:t>CO\'er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crops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were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recognized</a:t>
            </a:r>
            <a:r>
              <a:rPr dirty="0" sz="950" spc="1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for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478005" y="2825346"/>
            <a:ext cx="3280410" cy="3056255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99695" indent="2540">
              <a:lnSpc>
                <a:spcPct val="104400"/>
              </a:lnSpc>
              <a:spcBef>
                <a:spcPts val="50"/>
              </a:spcBef>
            </a:pP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20">
                <a:solidFill>
                  <a:srgbClr val="4D4D4D"/>
                </a:solidFill>
                <a:latin typeface="Times New Roman"/>
                <a:cs typeface="Times New Roman"/>
              </a:rPr>
              <a:t>i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r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ability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provide</a:t>
            </a:r>
            <a:r>
              <a:rPr dirty="0" sz="950" spc="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moisture-conserving</a:t>
            </a:r>
            <a:r>
              <a:rPr dirty="0" sz="950" spc="-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residues</a:t>
            </a:r>
            <a:r>
              <a:rPr dirty="0" sz="950" spc="-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 spc="1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well</a:t>
            </a:r>
            <a:r>
              <a:rPr dirty="0" sz="950" spc="5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 spc="1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nitrogen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for</a:t>
            </a:r>
            <a:r>
              <a:rPr dirty="0" sz="950" spc="1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the succeeding</a:t>
            </a:r>
            <a:r>
              <a:rPr dirty="0" sz="950" spc="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crop.</a:t>
            </a:r>
            <a:r>
              <a:rPr dirty="0" sz="95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Recent</a:t>
            </a:r>
            <a:r>
              <a:rPr dirty="0" sz="950" spc="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concern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for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water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quality</a:t>
            </a:r>
            <a:r>
              <a:rPr dirty="0" sz="950" spc="1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has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provided</a:t>
            </a:r>
            <a:r>
              <a:rPr dirty="0" sz="950" spc="114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additional</a:t>
            </a:r>
            <a:r>
              <a:rPr dirty="0" sz="950" spc="20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reai.ons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2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use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r>
              <a:rPr dirty="0" sz="95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crop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-1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 marL="29209" marR="69850" indent="-12700">
              <a:lnSpc>
                <a:spcPct val="104400"/>
              </a:lnSpc>
            </a:pP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Cover</a:t>
            </a:r>
            <a:r>
              <a:rPr dirty="0" sz="950" spc="6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crops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take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up</a:t>
            </a:r>
            <a:r>
              <a:rPr dirty="0" sz="950" spc="1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hold</a:t>
            </a:r>
            <a:r>
              <a:rPr dirty="0" sz="950" spc="1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nutrient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,</a:t>
            </a:r>
            <a:r>
              <a:rPr dirty="0" sz="95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especially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nitrogen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that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were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not</a:t>
            </a:r>
            <a:r>
              <a:rPr dirty="0" sz="950" spc="1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used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by</a:t>
            </a:r>
            <a:r>
              <a:rPr dirty="0" sz="950" spc="1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pre,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•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iou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3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r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op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4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Becau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they</a:t>
            </a:r>
            <a:r>
              <a:rPr dirty="0" sz="950" spc="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remove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water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from</a:t>
            </a:r>
            <a:r>
              <a:rPr dirty="0" sz="95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the</a:t>
            </a:r>
            <a:r>
              <a:rPr dirty="0" sz="95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soiI,</a:t>
            </a:r>
            <a:r>
              <a:rPr dirty="0" sz="95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0E0E0E"/>
                </a:solidFill>
                <a:latin typeface="Times New Roman"/>
                <a:cs typeface="Times New Roman"/>
              </a:rPr>
              <a:t>t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he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y</a:t>
            </a:r>
            <a:r>
              <a:rPr dirty="0" sz="950" spc="4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ma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y</a:t>
            </a:r>
            <a:r>
              <a:rPr dirty="0" sz="950" spc="14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reduce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rii.k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z="950" spc="2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nutrients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endParaRPr sz="950">
              <a:latin typeface="Times New Roman"/>
              <a:cs typeface="Times New Roman"/>
            </a:endParaRPr>
          </a:p>
          <a:p>
            <a:pPr marL="29209" marR="49530" indent="1270">
              <a:lnSpc>
                <a:spcPct val="102699"/>
              </a:lnSpc>
              <a:spcBef>
                <a:spcPts val="55"/>
              </a:spcBef>
            </a:pP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pesticides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moving</a:t>
            </a:r>
            <a:r>
              <a:rPr dirty="0" sz="950" spc="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through</a:t>
            </a:r>
            <a:r>
              <a:rPr dirty="0" sz="950" spc="1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soil.</a:t>
            </a:r>
            <a:r>
              <a:rPr dirty="0" sz="950" spc="-1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crops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may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 reduce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weed</a:t>
            </a:r>
            <a:r>
              <a:rPr dirty="0" sz="950" spc="2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40">
                <a:solidFill>
                  <a:srgbClr val="212121"/>
                </a:solidFill>
                <a:latin typeface="Times New Roman"/>
                <a:cs typeface="Times New Roman"/>
              </a:rPr>
              <a:t>problem!&gt;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need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for</a:t>
            </a:r>
            <a:r>
              <a:rPr dirty="0" sz="950" spc="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herbicidc5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by</a:t>
            </a:r>
            <a:r>
              <a:rPr dirty="0" sz="950" spc="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competing</a:t>
            </a:r>
            <a:r>
              <a:rPr dirty="0" sz="950" spc="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with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them</a:t>
            </a:r>
            <a:r>
              <a:rPr dirty="0" sz="950" spc="21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for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space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nutrients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by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providing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z="950" spc="1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mulch</a:t>
            </a:r>
            <a:r>
              <a:rPr dirty="0" sz="950" spc="1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5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r>
              <a:rPr dirty="0" sz="95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soil</a:t>
            </a:r>
            <a:r>
              <a:rPr dirty="0" sz="950" spc="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urface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Some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also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releai</a:t>
            </a:r>
            <a:r>
              <a:rPr dirty="0" sz="950" spc="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chemicals</a:t>
            </a:r>
            <a:r>
              <a:rPr dirty="0" sz="950" spc="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that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35">
                <a:solidFill>
                  <a:srgbClr val="313131"/>
                </a:solidFill>
                <a:latin typeface="Times New Roman"/>
                <a:cs typeface="Times New Roman"/>
              </a:rPr>
              <a:t>sup­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press</a:t>
            </a:r>
            <a:r>
              <a:rPr dirty="0" sz="950" spc="1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313131"/>
                </a:solidFill>
                <a:latin typeface="Times New Roman"/>
                <a:cs typeface="Times New Roman"/>
              </a:rPr>
              <a:t>weed</a:t>
            </a:r>
            <a:r>
              <a:rPr dirty="0" sz="100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growth</a:t>
            </a:r>
            <a:r>
              <a:rPr dirty="0" sz="950" spc="1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may</a:t>
            </a:r>
            <a:r>
              <a:rPr dirty="0" sz="950" spc="1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reduce</a:t>
            </a:r>
            <a:r>
              <a:rPr dirty="0" sz="950" spc="11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populations</a:t>
            </a:r>
            <a:r>
              <a:rPr dirty="0" sz="950" spc="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z="950" spc="1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roil-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borne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plant</a:t>
            </a:r>
            <a:r>
              <a:rPr dirty="0" sz="950" spc="1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pathogen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-10">
                <a:solidFill>
                  <a:srgbClr val="B1B1B1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 marL="43180" marR="5080" indent="-1270">
              <a:lnSpc>
                <a:spcPct val="105300"/>
              </a:lnSpc>
              <a:spcBef>
                <a:spcPts val="25"/>
              </a:spcBef>
            </a:pP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Many</a:t>
            </a:r>
            <a:r>
              <a:rPr dirty="0" sz="950" spc="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plants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n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ve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potential</a:t>
            </a:r>
            <a:r>
              <a:rPr dirty="0" sz="950" spc="1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provide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winter</a:t>
            </a:r>
            <a:r>
              <a:rPr dirty="0" sz="95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35">
                <a:solidFill>
                  <a:srgbClr val="313131"/>
                </a:solidFill>
                <a:latin typeface="Times New Roman"/>
                <a:cs typeface="Times New Roman"/>
              </a:rPr>
              <a:t>c.cwer,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but</a:t>
            </a:r>
            <a:r>
              <a:rPr dirty="0" sz="950" spc="5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av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</a:t>
            </a:r>
            <a:r>
              <a:rPr dirty="0" sz="950" spc="1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not</a:t>
            </a:r>
            <a:r>
              <a:rPr dirty="0" sz="950" spc="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been</a:t>
            </a:r>
            <a:r>
              <a:rPr dirty="0" sz="950" spc="1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tested</a:t>
            </a:r>
            <a:r>
              <a:rPr dirty="0" sz="950" spc="1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Kentucky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to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determine</a:t>
            </a:r>
            <a:r>
              <a:rPr dirty="0" sz="950" spc="114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their</a:t>
            </a:r>
            <a:r>
              <a:rPr dirty="0" sz="950" spc="1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effective­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nes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7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how</a:t>
            </a:r>
            <a:r>
              <a:rPr dirty="0" sz="950" spc="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they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should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be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used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z="950" spc="-6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Some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may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better</a:t>
            </a:r>
            <a:r>
              <a:rPr dirty="0" sz="950" spc="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for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holding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nutrient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,</a:t>
            </a:r>
            <a:r>
              <a:rPr dirty="0" sz="95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while</a:t>
            </a:r>
            <a:r>
              <a:rPr dirty="0" sz="950" spc="-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others</a:t>
            </a:r>
            <a:r>
              <a:rPr dirty="0" sz="950" spc="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are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more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effective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in</a:t>
            </a:r>
            <a:r>
              <a:rPr dirty="0" sz="950" spc="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suppress­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inF</a:t>
            </a:r>
            <a:r>
              <a:rPr dirty="0" sz="95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weed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9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or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controlling</a:t>
            </a:r>
            <a:r>
              <a:rPr dirty="0" sz="95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erosion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z="950" spc="10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However,</a:t>
            </a:r>
            <a:r>
              <a:rPr dirty="0" sz="950" spc="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some</a:t>
            </a:r>
            <a:r>
              <a:rPr dirty="0" sz="950" spc="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have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proven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effective</a:t>
            </a:r>
            <a:r>
              <a:rPr dirty="0" sz="950" spc="1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should</a:t>
            </a:r>
            <a:r>
              <a:rPr dirty="0" sz="950" spc="1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used</a:t>
            </a:r>
            <a:r>
              <a:rPr dirty="0" sz="950" spc="1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until</a:t>
            </a:r>
            <a:r>
              <a:rPr dirty="0" sz="950" spc="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others</a:t>
            </a:r>
            <a:r>
              <a:rPr dirty="0" sz="950" spc="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can</a:t>
            </a:r>
            <a:r>
              <a:rPr dirty="0" sz="950" spc="1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50" spc="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e,•aluated.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The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following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describes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those</a:t>
            </a:r>
            <a:r>
              <a:rPr dirty="0" sz="950" spc="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suitable</a:t>
            </a:r>
            <a:r>
              <a:rPr dirty="0" sz="950" spc="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for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use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in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Kentucky</a:t>
            </a:r>
            <a:r>
              <a:rPr dirty="0" sz="950" spc="1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500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how</a:t>
            </a:r>
            <a:r>
              <a:rPr dirty="0" sz="950" spc="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they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should</a:t>
            </a:r>
            <a:r>
              <a:rPr dirty="0" sz="950" spc="1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be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managed</a:t>
            </a:r>
            <a:r>
              <a:rPr dirty="0" sz="950" spc="1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1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provide</a:t>
            </a:r>
            <a:r>
              <a:rPr dirty="0" sz="950" spc="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good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winter</a:t>
            </a:r>
            <a:r>
              <a:rPr dirty="0" sz="950" spc="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co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v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er</a:t>
            </a:r>
            <a:r>
              <a:rPr dirty="0" sz="950" spc="-1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521604" y="5988413"/>
            <a:ext cx="3263900" cy="3076575"/>
          </a:xfrm>
          <a:prstGeom prst="rect">
            <a:avLst/>
          </a:prstGeom>
        </p:spPr>
        <p:txBody>
          <a:bodyPr wrap="square" lIns="0" tIns="654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dirty="0" sz="1450" spc="95" b="1">
                <a:solidFill>
                  <a:srgbClr val="313131"/>
                </a:solidFill>
                <a:latin typeface="Arial"/>
                <a:cs typeface="Arial"/>
              </a:rPr>
              <a:t>Small</a:t>
            </a:r>
            <a:r>
              <a:rPr dirty="0" sz="1450" spc="5" b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1450" spc="60" b="1">
                <a:solidFill>
                  <a:srgbClr val="313131"/>
                </a:solidFill>
                <a:latin typeface="Arial"/>
                <a:cs typeface="Arial"/>
              </a:rPr>
              <a:t>Grains</a:t>
            </a:r>
            <a:endParaRPr sz="1450">
              <a:latin typeface="Arial"/>
              <a:cs typeface="Arial"/>
            </a:endParaRPr>
          </a:p>
          <a:p>
            <a:pPr marL="22225" marR="5080" indent="228600">
              <a:lnSpc>
                <a:spcPct val="104500"/>
              </a:lnSpc>
              <a:spcBef>
                <a:spcPts val="225"/>
              </a:spcBef>
            </a:pP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Wheat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,</a:t>
            </a:r>
            <a:r>
              <a:rPr dirty="0" sz="950" spc="2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rye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,</a:t>
            </a:r>
            <a:r>
              <a:rPr dirty="0" sz="950" spc="4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55">
                <a:solidFill>
                  <a:srgbClr val="212121"/>
                </a:solidFill>
                <a:latin typeface="Times New Roman"/>
                <a:cs typeface="Times New Roman"/>
              </a:rPr>
              <a:t>barky,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triticale,</a:t>
            </a:r>
            <a:r>
              <a:rPr dirty="0" sz="950" spc="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oats</a:t>
            </a:r>
            <a:r>
              <a:rPr dirty="0" sz="950" spc="-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arc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very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effective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winter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r>
              <a:rPr dirty="0" sz="950" spc="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crops.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They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also</a:t>
            </a:r>
            <a:r>
              <a:rPr dirty="0" sz="950" spc="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can</a:t>
            </a:r>
            <a:r>
              <a:rPr dirty="0" sz="950" spc="1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1000" spc="-40">
                <a:solidFill>
                  <a:srgbClr val="212121"/>
                </a:solidFill>
                <a:latin typeface="Arial"/>
                <a:cs typeface="Arial"/>
              </a:rPr>
              <a:t>be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harvested</a:t>
            </a:r>
            <a:r>
              <a:rPr dirty="0" sz="950" spc="1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 spc="2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forage.</a:t>
            </a:r>
            <a:r>
              <a:rPr dirty="0" sz="950" spc="5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straw,</a:t>
            </a:r>
            <a:r>
              <a:rPr dirty="0" sz="950" spc="-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or</a:t>
            </a:r>
            <a:r>
              <a:rPr dirty="0" sz="95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grain,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or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left</a:t>
            </a:r>
            <a:r>
              <a:rPr dirty="0" sz="950" spc="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field</a:t>
            </a:r>
            <a:r>
              <a:rPr dirty="0" sz="950" spc="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to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pro,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•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ide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mulch</a:t>
            </a:r>
            <a:r>
              <a:rPr dirty="0" sz="950" spc="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organic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matter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5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When</a:t>
            </a:r>
            <a:r>
              <a:rPr dirty="0" sz="950" spc="2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planted</a:t>
            </a:r>
            <a:r>
              <a:rPr dirty="0" sz="950" spc="11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early</a:t>
            </a:r>
            <a:r>
              <a:rPr dirty="0" sz="95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enough</a:t>
            </a:r>
            <a:r>
              <a:rPr dirty="0" sz="950" spc="1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fall,</a:t>
            </a:r>
            <a:r>
              <a:rPr dirty="0" sz="950" spc="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they</a:t>
            </a:r>
            <a:r>
              <a:rPr dirty="0" sz="950" spc="1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provide</a:t>
            </a:r>
            <a:r>
              <a:rPr dirty="0" sz="950" spc="5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good</a:t>
            </a:r>
            <a:r>
              <a:rPr dirty="0" sz="950" spc="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winter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cover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take</a:t>
            </a:r>
            <a:r>
              <a:rPr dirty="0" sz="950" spc="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up</a:t>
            </a:r>
            <a:r>
              <a:rPr dirty="0" sz="950" spc="1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nutrients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left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soil</a:t>
            </a:r>
            <a:r>
              <a:rPr dirty="0" sz="95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212121"/>
                </a:solidFill>
                <a:latin typeface="Times New Roman"/>
                <a:cs typeface="Times New Roman"/>
              </a:rPr>
              <a:t>from</a:t>
            </a:r>
            <a:r>
              <a:rPr dirty="0" sz="950" spc="500">
                <a:solidFill>
                  <a:srgbClr val="212121"/>
                </a:solidFill>
                <a:latin typeface="Times New Roman"/>
                <a:cs typeface="Times New Roman"/>
              </a:rPr>
              <a:t> 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ummer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r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op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16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Each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small</a:t>
            </a:r>
            <a:r>
              <a:rPr dirty="0" sz="950" spc="1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grain</a:t>
            </a:r>
            <a:r>
              <a:rPr dirty="0" sz="950" spc="1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crop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has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its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advantages</a:t>
            </a:r>
            <a:r>
              <a:rPr dirty="0" sz="950" spc="204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and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disadvantages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 marL="41910" marR="12700" indent="226695">
              <a:lnSpc>
                <a:spcPct val="101499"/>
              </a:lnSpc>
              <a:spcBef>
                <a:spcPts val="70"/>
              </a:spcBef>
            </a:pP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Rye</a:t>
            </a:r>
            <a:r>
              <a:rPr dirty="0" sz="950" spc="-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 i="1">
                <a:solidFill>
                  <a:srgbClr val="212121"/>
                </a:solidFill>
                <a:latin typeface="Times New Roman"/>
                <a:cs typeface="Times New Roman"/>
              </a:rPr>
              <a:t>(S</a:t>
            </a:r>
            <a:r>
              <a:rPr dirty="0" sz="950" spc="10" i="1">
                <a:solidFill>
                  <a:srgbClr val="4D4D4D"/>
                </a:solidFill>
                <a:latin typeface="Times New Roman"/>
                <a:cs typeface="Times New Roman"/>
              </a:rPr>
              <a:t>e</a:t>
            </a:r>
            <a:r>
              <a:rPr dirty="0" sz="950" spc="10" i="1">
                <a:solidFill>
                  <a:srgbClr val="313131"/>
                </a:solidFill>
                <a:latin typeface="Times New Roman"/>
                <a:cs typeface="Times New Roman"/>
              </a:rPr>
              <a:t>cale</a:t>
            </a:r>
            <a:r>
              <a:rPr dirty="0" sz="950" spc="2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 i="1">
                <a:solidFill>
                  <a:srgbClr val="313131"/>
                </a:solidFill>
                <a:latin typeface="Times New Roman"/>
                <a:cs typeface="Times New Roman"/>
              </a:rPr>
              <a:t>cerea/e)</a:t>
            </a:r>
            <a:r>
              <a:rPr dirty="0" sz="950" spc="1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is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perhaps</a:t>
            </a:r>
            <a:r>
              <a:rPr dirty="0" sz="950" spc="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the</a:t>
            </a:r>
            <a:r>
              <a:rPr dirty="0" sz="950" spc="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best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overall</a:t>
            </a:r>
            <a:r>
              <a:rPr dirty="0" sz="950" spc="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small</a:t>
            </a:r>
            <a:r>
              <a:rPr dirty="0" sz="950" spc="500">
                <a:solidFill>
                  <a:srgbClr val="212121"/>
                </a:solidFill>
                <a:latin typeface="Times New Roman"/>
                <a:cs typeface="Times New Roman"/>
              </a:rPr>
              <a:t> 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grain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r>
              <a:rPr dirty="0" sz="950" spc="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crop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. </a:t>
            </a:r>
            <a:r>
              <a:rPr dirty="0" sz="1000">
                <a:solidFill>
                  <a:srgbClr val="212121"/>
                </a:solidFill>
                <a:latin typeface="Arial"/>
                <a:cs typeface="Arial"/>
              </a:rPr>
              <a:t>It</a:t>
            </a:r>
            <a:r>
              <a:rPr dirty="0" sz="1000" spc="10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can</a:t>
            </a:r>
            <a:r>
              <a:rPr dirty="0" sz="95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1050" spc="-55" b="1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1050" spc="-25" b="1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1050" spc="-40" b="1">
                <a:solidFill>
                  <a:srgbClr val="212121"/>
                </a:solidFill>
                <a:latin typeface="Times New Roman"/>
                <a:cs typeface="Times New Roman"/>
              </a:rPr>
              <a:t>seeded</a:t>
            </a:r>
            <a:r>
              <a:rPr dirty="0" sz="1050" spc="45" b="1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from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August</a:t>
            </a:r>
            <a:r>
              <a:rPr dirty="0" sz="950" spc="1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in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northern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and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eastern</a:t>
            </a:r>
            <a:r>
              <a:rPr dirty="0" sz="950" spc="1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Kentucky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through</a:t>
            </a:r>
            <a:r>
              <a:rPr dirty="0" sz="950" spc="21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mid-November</a:t>
            </a:r>
            <a:r>
              <a:rPr dirty="0" sz="950" spc="204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 spc="1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western</a:t>
            </a:r>
            <a:r>
              <a:rPr dirty="0" sz="950" spc="2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1050" spc="-20" b="1">
                <a:solidFill>
                  <a:srgbClr val="313131"/>
                </a:solidFill>
                <a:latin typeface="Times New Roman"/>
                <a:cs typeface="Times New Roman"/>
              </a:rPr>
              <a:t>Ken­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tucky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z="950" spc="12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Extremely</a:t>
            </a:r>
            <a:r>
              <a:rPr dirty="0" sz="950" spc="1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winter-hardy</a:t>
            </a:r>
            <a:r>
              <a:rPr dirty="0" sz="950" spc="2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varieties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,</a:t>
            </a:r>
            <a:r>
              <a:rPr dirty="0" sz="950" spc="3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such</a:t>
            </a:r>
            <a:r>
              <a:rPr dirty="0" sz="950" spc="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as</a:t>
            </a:r>
            <a:r>
              <a:rPr dirty="0" sz="950" spc="1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Aroostook, 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hould</a:t>
            </a:r>
            <a:r>
              <a:rPr dirty="0" sz="950" spc="1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50" spc="1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considered</a:t>
            </a:r>
            <a:r>
              <a:rPr dirty="0" sz="950" spc="1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iflate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planting</a:t>
            </a:r>
            <a:r>
              <a:rPr dirty="0" sz="950" spc="1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is</a:t>
            </a:r>
            <a:r>
              <a:rPr dirty="0" sz="950" spc="1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necessary.</a:t>
            </a:r>
            <a:r>
              <a:rPr dirty="0" sz="950" spc="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Rye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ger­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minates</a:t>
            </a:r>
            <a:r>
              <a:rPr dirty="0" sz="950" spc="1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quickly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,</a:t>
            </a:r>
            <a:r>
              <a:rPr dirty="0" sz="950" spc="13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grows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fast,</a:t>
            </a:r>
            <a:r>
              <a:rPr dirty="0" sz="950" spc="-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1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provides</a:t>
            </a:r>
            <a:r>
              <a:rPr dirty="0" sz="950" spc="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good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winter</a:t>
            </a:r>
            <a:r>
              <a:rPr dirty="0" sz="950" spc="11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endParaRPr sz="950">
              <a:latin typeface="Times New Roman"/>
              <a:cs typeface="Times New Roman"/>
            </a:endParaRPr>
          </a:p>
          <a:p>
            <a:pPr marL="60325" marR="5715" indent="635">
              <a:lnSpc>
                <a:spcPct val="103800"/>
              </a:lnSpc>
              <a:spcBef>
                <a:spcPts val="5"/>
              </a:spcBef>
            </a:pP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if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not</a:t>
            </a:r>
            <a:r>
              <a:rPr dirty="0" sz="950" spc="1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planted</a:t>
            </a:r>
            <a:r>
              <a:rPr dirty="0" sz="950" spc="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too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late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z="950" spc="3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F.arly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planting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is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important</a:t>
            </a:r>
            <a:r>
              <a:rPr dirty="0" sz="950" spc="1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for</a:t>
            </a:r>
            <a:r>
              <a:rPr dirty="0" sz="950" spc="-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212121"/>
                </a:solidFill>
                <a:latin typeface="Times New Roman"/>
                <a:cs typeface="Times New Roman"/>
              </a:rPr>
              <a:t>soil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protection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uptake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z="950" spc="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nutrients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left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over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from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previou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s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crop</a:t>
            </a:r>
            <a:r>
              <a:rPr dirty="0" sz="950" spc="1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114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Rye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is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effective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 spc="-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suppressing</a:t>
            </a:r>
            <a:r>
              <a:rPr dirty="0" sz="950" spc="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weeds</a:t>
            </a:r>
            <a:r>
              <a:rPr dirty="0" sz="950" spc="1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-6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1000" spc="10">
                <a:solidFill>
                  <a:srgbClr val="212121"/>
                </a:solidFill>
                <a:latin typeface="Arial"/>
                <a:cs typeface="Arial"/>
              </a:rPr>
              <a:t>It</a:t>
            </a:r>
            <a:r>
              <a:rPr dirty="0" sz="1000" spc="114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re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umes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growth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early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-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spring</a:t>
            </a:r>
            <a:r>
              <a:rPr dirty="0" sz="95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may</a:t>
            </a:r>
            <a:r>
              <a:rPr dirty="0" sz="950" spc="1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produce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too</a:t>
            </a:r>
            <a:r>
              <a:rPr dirty="0" sz="950" spc="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much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top</a:t>
            </a:r>
            <a:r>
              <a:rPr dirty="0" sz="950" spc="-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growth</a:t>
            </a:r>
            <a:r>
              <a:rPr dirty="0" sz="950" spc="1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if</a:t>
            </a:r>
            <a:r>
              <a:rPr dirty="0" sz="950" spc="5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not</a:t>
            </a:r>
            <a:r>
              <a:rPr dirty="0" sz="950" spc="1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killed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soon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enough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3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For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seeding</a:t>
            </a:r>
            <a:r>
              <a:rPr dirty="0" sz="950" spc="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9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750">
                <a:solidFill>
                  <a:srgbClr val="313131"/>
                </a:solidFill>
                <a:latin typeface="Times New Roman"/>
                <a:cs typeface="Times New Roman"/>
              </a:rPr>
              <a:t>II</a:t>
            </a:r>
            <a:r>
              <a:rPr dirty="0" sz="750" spc="1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C0\'er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crop,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use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two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3858386" y="2220744"/>
            <a:ext cx="3273425" cy="5644515"/>
          </a:xfrm>
          <a:prstGeom prst="rect">
            <a:avLst/>
          </a:prstGeom>
        </p:spPr>
        <p:txBody>
          <a:bodyPr wrap="square" lIns="0" tIns="6350" rIns="0" bIns="0" rtlCol="0" vert="horz">
            <a:spAutoFit/>
          </a:bodyPr>
          <a:lstStyle/>
          <a:p>
            <a:pPr marL="12700" marR="147955" indent="5715">
              <a:lnSpc>
                <a:spcPct val="104400"/>
              </a:lnSpc>
              <a:spcBef>
                <a:spcPts val="50"/>
              </a:spcBef>
            </a:pP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bushels</a:t>
            </a:r>
            <a:r>
              <a:rPr dirty="0" sz="950" spc="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seed</a:t>
            </a:r>
            <a:r>
              <a:rPr dirty="0" sz="950" spc="1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per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acre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2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Up</a:t>
            </a:r>
            <a:r>
              <a:rPr dirty="0" sz="95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three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bu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hel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10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seed</a:t>
            </a:r>
            <a:r>
              <a:rPr dirty="0" sz="950" spc="1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per</a:t>
            </a:r>
            <a:r>
              <a:rPr dirty="0" sz="95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acre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should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be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used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if</a:t>
            </a:r>
            <a:r>
              <a:rPr dirty="0" sz="950" spc="11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the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rye</a:t>
            </a:r>
            <a:r>
              <a:rPr dirty="0" sz="950" spc="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is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to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50" spc="1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grazed</a:t>
            </a:r>
            <a:r>
              <a:rPr dirty="0" sz="950" spc="-1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 marL="18415" marR="40005" indent="231140">
              <a:lnSpc>
                <a:spcPct val="103200"/>
              </a:lnSpc>
              <a:spcBef>
                <a:spcPts val="15"/>
              </a:spcBef>
            </a:pP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Wheat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i="1">
                <a:solidFill>
                  <a:srgbClr val="313131"/>
                </a:solidFill>
                <a:latin typeface="Times New Roman"/>
                <a:cs typeface="Times New Roman"/>
              </a:rPr>
              <a:t>(Triticum</a:t>
            </a:r>
            <a:r>
              <a:rPr dirty="0" sz="950" spc="10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i="1">
                <a:solidFill>
                  <a:srgbClr val="313131"/>
                </a:solidFill>
                <a:latin typeface="Times New Roman"/>
                <a:cs typeface="Times New Roman"/>
              </a:rPr>
              <a:t>aestivum)</a:t>
            </a:r>
            <a:r>
              <a:rPr dirty="0" sz="950" spc="13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is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also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an</a:t>
            </a:r>
            <a:r>
              <a:rPr dirty="0" sz="950" spc="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excellent</a:t>
            </a:r>
            <a:r>
              <a:rPr dirty="0" sz="950" spc="1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r>
              <a:rPr dirty="0" sz="950" spc="500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crop.</a:t>
            </a:r>
            <a:r>
              <a:rPr dirty="0" sz="950" spc="-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12121"/>
                </a:solidFill>
                <a:latin typeface="Arial"/>
                <a:cs typeface="Arial"/>
              </a:rPr>
              <a:t>It</a:t>
            </a:r>
            <a:r>
              <a:rPr dirty="0" sz="1000" spc="12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is</a:t>
            </a:r>
            <a:r>
              <a:rPr dirty="0" sz="950" spc="-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45">
                <a:solidFill>
                  <a:srgbClr val="313131"/>
                </a:solidFill>
                <a:latin typeface="Times New Roman"/>
                <a:cs typeface="Times New Roman"/>
              </a:rPr>
              <a:t>ca.c;ier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to</a:t>
            </a:r>
            <a:r>
              <a:rPr dirty="0" sz="950" spc="2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manage</a:t>
            </a:r>
            <a:r>
              <a:rPr dirty="0" sz="950" spc="-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229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more</a:t>
            </a:r>
            <a:r>
              <a:rPr dirty="0" sz="950" spc="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versatile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than</a:t>
            </a:r>
            <a:r>
              <a:rPr dirty="0" sz="950" spc="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e</a:t>
            </a:r>
            <a:r>
              <a:rPr dirty="0" sz="950" spc="10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other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small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grains</a:t>
            </a:r>
            <a:r>
              <a:rPr dirty="0" sz="950" spc="1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5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It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can</a:t>
            </a:r>
            <a:r>
              <a:rPr dirty="0" sz="950" spc="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be</a:t>
            </a:r>
            <a:r>
              <a:rPr dirty="0" sz="950" spc="-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,ceded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from</a:t>
            </a:r>
            <a:r>
              <a:rPr dirty="0" sz="950" spc="1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mid-September</a:t>
            </a:r>
            <a:r>
              <a:rPr dirty="0" sz="950" spc="1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mid-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No­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vember;</a:t>
            </a:r>
            <a:r>
              <a:rPr dirty="0" sz="950" spc="1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however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,</a:t>
            </a:r>
            <a:r>
              <a:rPr dirty="0" sz="950" spc="14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plantings</a:t>
            </a:r>
            <a:r>
              <a:rPr dirty="0" sz="950" spc="2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made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after</a:t>
            </a:r>
            <a:r>
              <a:rPr dirty="0" sz="950" spc="1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mid-October</a:t>
            </a:r>
            <a:r>
              <a:rPr dirty="0" sz="950" spc="204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may</a:t>
            </a:r>
            <a:r>
              <a:rPr dirty="0" sz="950" spc="1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not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provide</a:t>
            </a:r>
            <a:r>
              <a:rPr dirty="0" sz="950" spc="-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good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winter</a:t>
            </a:r>
            <a:r>
              <a:rPr dirty="0" sz="95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r>
              <a:rPr dirty="0" sz="950" spc="-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weed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suppression</a:t>
            </a:r>
            <a:r>
              <a:rPr dirty="0" sz="950" spc="2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If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it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might</a:t>
            </a:r>
            <a:r>
              <a:rPr dirty="0" sz="950" spc="5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harvested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50">
                <a:solidFill>
                  <a:srgbClr val="313131"/>
                </a:solidFill>
                <a:latin typeface="Times New Roman"/>
                <a:cs typeface="Times New Roman"/>
              </a:rPr>
              <a:t>ai-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grain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,</a:t>
            </a:r>
            <a:r>
              <a:rPr dirty="0" sz="950" spc="4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plant</a:t>
            </a:r>
            <a:r>
              <a:rPr dirty="0" sz="950" spc="11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after</a:t>
            </a:r>
            <a:r>
              <a:rPr dirty="0" sz="95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October</a:t>
            </a:r>
            <a:r>
              <a:rPr dirty="0" sz="950" spc="229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1000" spc="-50">
                <a:solidFill>
                  <a:srgbClr val="212121"/>
                </a:solidFill>
                <a:latin typeface="Times New Roman"/>
                <a:cs typeface="Times New Roman"/>
              </a:rPr>
              <a:t>IO</a:t>
            </a:r>
            <a:r>
              <a:rPr dirty="0" sz="1000" spc="1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to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8\'0id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Hei.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i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an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fly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6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Earlier</a:t>
            </a:r>
            <a:r>
              <a:rPr dirty="0" sz="950" spc="1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planting</a:t>
            </a:r>
            <a:r>
              <a:rPr dirty="0" sz="950" spc="1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is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ec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sary</a:t>
            </a:r>
            <a:r>
              <a:rPr dirty="0" sz="950" spc="229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when</a:t>
            </a:r>
            <a:r>
              <a:rPr dirty="0" sz="950" spc="11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fall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grazing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8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nutrient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uptake,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or</a:t>
            </a:r>
            <a:r>
              <a:rPr dirty="0" sz="950" spc="2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winter</a:t>
            </a:r>
            <a:r>
              <a:rPr dirty="0" sz="95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55">
                <a:solidFill>
                  <a:srgbClr val="313131"/>
                </a:solidFill>
                <a:latin typeface="Times New Roman"/>
                <a:cs typeface="Times New Roman"/>
              </a:rPr>
              <a:t>CO\'er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arc</a:t>
            </a:r>
            <a:r>
              <a:rPr dirty="0" sz="950" spc="11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main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goals</a:t>
            </a:r>
            <a:r>
              <a:rPr dirty="0" sz="950">
                <a:solidFill>
                  <a:srgbClr val="B1B1B1"/>
                </a:solidFill>
                <a:latin typeface="Times New Roman"/>
                <a:cs typeface="Times New Roman"/>
              </a:rPr>
              <a:t>.</a:t>
            </a:r>
            <a:r>
              <a:rPr dirty="0" sz="950" spc="105">
                <a:solidFill>
                  <a:srgbClr val="B1B1B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Ui.c</a:t>
            </a:r>
            <a:r>
              <a:rPr dirty="0" sz="950" spc="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two</a:t>
            </a:r>
            <a:r>
              <a:rPr dirty="0" sz="950" spc="1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bushel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2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4D4D4D"/>
                </a:solidFill>
                <a:latin typeface="Times New Roman"/>
                <a:cs typeface="Times New Roman"/>
              </a:rPr>
              <a:t>of</a:t>
            </a:r>
            <a:r>
              <a:rPr dirty="0" sz="950" spc="50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i-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ced</a:t>
            </a:r>
            <a:r>
              <a:rPr dirty="0" sz="950" spc="1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per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acre</a:t>
            </a:r>
            <a:r>
              <a:rPr dirty="0" sz="950" spc="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when</a:t>
            </a:r>
            <a:r>
              <a:rPr dirty="0" sz="950" spc="1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a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nting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 spc="1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crop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5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With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no-till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plant­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ing,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herbicide</a:t>
            </a:r>
            <a:r>
              <a:rPr dirty="0" sz="950" spc="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may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313131"/>
                </a:solidFill>
                <a:latin typeface="Times New Roman"/>
                <a:cs typeface="Times New Roman"/>
              </a:rPr>
              <a:t>be</a:t>
            </a:r>
            <a:r>
              <a:rPr dirty="0" sz="100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needed</a:t>
            </a:r>
            <a:r>
              <a:rPr dirty="0" sz="950" spc="1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control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weed.</a:t>
            </a:r>
            <a:r>
              <a:rPr dirty="0" sz="950" spc="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Wheat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212121"/>
                </a:solidFill>
                <a:latin typeface="Times New Roman"/>
                <a:cs typeface="Times New Roman"/>
              </a:rPr>
              <a:t>d</a:t>
            </a:r>
            <a:r>
              <a:rPr dirty="0" sz="950" spc="-20">
                <a:solidFill>
                  <a:srgbClr val="4D4D4D"/>
                </a:solidFill>
                <a:latin typeface="Times New Roman"/>
                <a:cs typeface="Times New Roman"/>
              </a:rPr>
              <a:t>ocs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not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grow</a:t>
            </a:r>
            <a:r>
              <a:rPr dirty="0" sz="950" spc="-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quickly</a:t>
            </a:r>
            <a:r>
              <a:rPr dirty="0" sz="95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in the</a:t>
            </a:r>
            <a:r>
              <a:rPr dirty="0" sz="950" spc="-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spring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rye</a:t>
            </a:r>
            <a:r>
              <a:rPr dirty="0" sz="950" spc="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is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n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o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t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 spc="1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likely</a:t>
            </a:r>
            <a:r>
              <a:rPr dirty="0" sz="950" spc="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to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cause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problem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13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with</a:t>
            </a:r>
            <a:r>
              <a:rPr dirty="0" sz="950" spc="1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750">
                <a:solidFill>
                  <a:srgbClr val="212121"/>
                </a:solidFill>
                <a:latin typeface="Arial"/>
                <a:cs typeface="Arial"/>
              </a:rPr>
              <a:t>100</a:t>
            </a:r>
            <a:r>
              <a:rPr dirty="0" sz="750" spc="30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much</a:t>
            </a:r>
            <a:r>
              <a:rPr dirty="0" sz="950" spc="1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top</a:t>
            </a:r>
            <a:r>
              <a:rPr dirty="0" sz="950" spc="2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gro\\1h.</a:t>
            </a:r>
            <a:endParaRPr sz="950">
              <a:latin typeface="Times New Roman"/>
              <a:cs typeface="Times New Roman"/>
            </a:endParaRPr>
          </a:p>
          <a:p>
            <a:pPr marL="41275" marR="179070" indent="224154">
              <a:lnSpc>
                <a:spcPts val="1190"/>
              </a:lnSpc>
              <a:spcBef>
                <a:spcPts val="10"/>
              </a:spcBef>
            </a:pP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Oats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700" spc="60" i="1">
                <a:solidFill>
                  <a:srgbClr val="313131"/>
                </a:solidFill>
                <a:latin typeface="Arial"/>
                <a:cs typeface="Arial"/>
              </a:rPr>
              <a:t>(Al't'IIO</a:t>
            </a:r>
            <a:r>
              <a:rPr dirty="0" sz="700" spc="85" i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950" spc="10" i="1">
                <a:solidFill>
                  <a:srgbClr val="313131"/>
                </a:solidFill>
                <a:latin typeface="Times New Roman"/>
                <a:cs typeface="Times New Roman"/>
              </a:rPr>
              <a:t>sativa)</a:t>
            </a:r>
            <a:r>
              <a:rPr dirty="0" sz="950" spc="-95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can</a:t>
            </a:r>
            <a:r>
              <a:rPr dirty="0" sz="950" spc="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50" spc="1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u</a:t>
            </a:r>
            <a:r>
              <a:rPr dirty="0" sz="950" spc="10">
                <a:solidFill>
                  <a:srgbClr val="4D4D4D"/>
                </a:solidFill>
                <a:latin typeface="Times New Roman"/>
                <a:cs typeface="Times New Roman"/>
              </a:rPr>
              <a:t>se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d</a:t>
            </a:r>
            <a:r>
              <a:rPr dirty="0" sz="95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 spc="1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winter cover</a:t>
            </a:r>
            <a:r>
              <a:rPr dirty="0" sz="950" spc="-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crop,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but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arc</a:t>
            </a:r>
            <a:r>
              <a:rPr dirty="0" sz="950" spc="229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not</a:t>
            </a:r>
            <a:r>
              <a:rPr dirty="0" sz="950" spc="1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40">
                <a:solidFill>
                  <a:srgbClr val="313131"/>
                </a:solidFill>
                <a:latin typeface="Times New Roman"/>
                <a:cs typeface="Times New Roman"/>
              </a:rPr>
              <a:t>ai-</a:t>
            </a:r>
            <a:r>
              <a:rPr dirty="0" sz="950" spc="-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effective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-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other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small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gr.tin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-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Overall</a:t>
            </a:r>
            <a:endParaRPr sz="950">
              <a:latin typeface="Times New Roman"/>
              <a:cs typeface="Times New Roman"/>
            </a:endParaRPr>
          </a:p>
          <a:p>
            <a:pPr marL="45085" marR="31750" indent="-3810">
              <a:lnSpc>
                <a:spcPts val="1190"/>
              </a:lnSpc>
              <a:spcBef>
                <a:spcPts val="35"/>
              </a:spcBef>
            </a:pP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bioma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or</a:t>
            </a:r>
            <a:r>
              <a:rPr dirty="0" sz="950" spc="1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mulch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produced</a:t>
            </a:r>
            <a:r>
              <a:rPr dirty="0" sz="950" spc="1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is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generally</a:t>
            </a:r>
            <a:r>
              <a:rPr dirty="0" sz="950" spc="1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lowe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r</a:t>
            </a:r>
            <a:r>
              <a:rPr dirty="0" sz="950" spc="6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than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with</a:t>
            </a:r>
            <a:r>
              <a:rPr dirty="0" sz="950" spc="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rye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or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wheat</a:t>
            </a:r>
            <a:r>
              <a:rPr dirty="0" sz="950" spc="1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-2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Oats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arc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more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subject</a:t>
            </a:r>
            <a:r>
              <a:rPr dirty="0" sz="950" spc="1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to</a:t>
            </a:r>
            <a:r>
              <a:rPr dirty="0" sz="950" spc="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winter-kill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and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start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grow-</a:t>
            </a:r>
            <a:endParaRPr sz="950">
              <a:latin typeface="Times New Roman"/>
              <a:cs typeface="Times New Roman"/>
            </a:endParaRPr>
          </a:p>
          <a:p>
            <a:pPr marL="46990">
              <a:lnSpc>
                <a:spcPts val="1150"/>
              </a:lnSpc>
            </a:pP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ing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later</a:t>
            </a:r>
            <a:r>
              <a:rPr dirty="0" sz="950" spc="1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in</a:t>
            </a:r>
            <a:r>
              <a:rPr dirty="0" sz="950" spc="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the</a:t>
            </a:r>
            <a:r>
              <a:rPr dirty="0" sz="950" spc="-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spring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95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If</a:t>
            </a:r>
            <a:r>
              <a:rPr dirty="0" sz="950" spc="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planting</a:t>
            </a:r>
            <a:r>
              <a:rPr dirty="0" sz="950" spc="1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in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1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fall,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313131"/>
                </a:solidFill>
                <a:latin typeface="Times New Roman"/>
                <a:cs typeface="Times New Roman"/>
              </a:rPr>
              <a:t>be</a:t>
            </a:r>
            <a:r>
              <a:rPr dirty="0" sz="100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sure</a:t>
            </a:r>
            <a:r>
              <a:rPr dirty="0" sz="950" spc="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use</a:t>
            </a:r>
            <a:endParaRPr sz="950">
              <a:latin typeface="Times New Roman"/>
              <a:cs typeface="Times New Roman"/>
            </a:endParaRPr>
          </a:p>
          <a:p>
            <a:pPr algn="just" marL="55244" marR="210820" indent="-8890">
              <a:lnSpc>
                <a:spcPct val="104400"/>
              </a:lnSpc>
              <a:spcBef>
                <a:spcPts val="30"/>
              </a:spcBef>
            </a:pP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z="950" spc="1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winter</a:t>
            </a:r>
            <a:r>
              <a:rPr dirty="0" sz="950" spc="114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variety.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Plant</a:t>
            </a:r>
            <a:r>
              <a:rPr dirty="0" sz="950" spc="1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two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bushel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s</a:t>
            </a:r>
            <a:r>
              <a:rPr dirty="0" sz="950" spc="50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seed</a:t>
            </a:r>
            <a:r>
              <a:rPr dirty="0" sz="950" spc="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per</a:t>
            </a:r>
            <a:r>
              <a:rPr dirty="0" sz="950" spc="-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acre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early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fall</a:t>
            </a:r>
            <a:r>
              <a:rPr dirty="0" sz="950" spc="1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-4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Oats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can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50" spc="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95">
                <a:solidFill>
                  <a:srgbClr val="212121"/>
                </a:solidFill>
                <a:latin typeface="Times New Roman"/>
                <a:cs typeface="Times New Roman"/>
              </a:rPr>
              <a:t>u.</a:t>
            </a:r>
            <a:r>
              <a:rPr dirty="0" sz="950" spc="1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d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forage</a:t>
            </a:r>
            <a:r>
              <a:rPr dirty="0" sz="950" spc="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or</a:t>
            </a:r>
            <a:r>
              <a:rPr dirty="0" sz="950" spc="1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grain,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but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yields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may</a:t>
            </a:r>
            <a:r>
              <a:rPr dirty="0" sz="950" spc="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be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less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0E0E0E"/>
                </a:solidFill>
                <a:latin typeface="Times New Roman"/>
                <a:cs typeface="Times New Roman"/>
              </a:rPr>
              <a:t>than</a:t>
            </a:r>
            <a:r>
              <a:rPr dirty="0" sz="950" spc="95">
                <a:solidFill>
                  <a:srgbClr val="0E0E0E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with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other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,mall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grains.</a:t>
            </a:r>
            <a:r>
              <a:rPr dirty="0" sz="950" spc="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Spring</a:t>
            </a:r>
            <a:r>
              <a:rPr dirty="0" sz="950" spc="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oat5</a:t>
            </a:r>
            <a:r>
              <a:rPr dirty="0" sz="950" spc="3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may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00" spc="1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212121"/>
                </a:solidFill>
                <a:latin typeface="Times New Roman"/>
                <a:cs typeface="Times New Roman"/>
              </a:rPr>
              <a:t>used</a:t>
            </a:r>
            <a:endParaRPr sz="950">
              <a:latin typeface="Times New Roman"/>
              <a:cs typeface="Times New Roman"/>
            </a:endParaRPr>
          </a:p>
          <a:p>
            <a:pPr marL="58419" marR="48260" indent="-7620">
              <a:lnSpc>
                <a:spcPct val="103299"/>
              </a:lnSpc>
              <a:spcBef>
                <a:spcPts val="10"/>
              </a:spcBef>
            </a:pP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as</a:t>
            </a:r>
            <a:r>
              <a:rPr dirty="0" sz="950" spc="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r>
              <a:rPr dirty="0" sz="95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crop</a:t>
            </a:r>
            <a:r>
              <a:rPr dirty="0" sz="950" spc="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by</a:t>
            </a:r>
            <a:r>
              <a:rPr dirty="0" sz="950" spc="-1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planting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in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early</a:t>
            </a:r>
            <a:r>
              <a:rPr dirty="0" sz="950" spc="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March</a:t>
            </a:r>
            <a:r>
              <a:rPr dirty="0" sz="950" spc="2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z="950" spc="-8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They</a:t>
            </a:r>
            <a:r>
              <a:rPr dirty="0" sz="950" spc="-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313131"/>
                </a:solidFill>
                <a:latin typeface="Times New Roman"/>
                <a:cs typeface="Times New Roman"/>
              </a:rPr>
              <a:t>can</a:t>
            </a:r>
            <a:r>
              <a:rPr dirty="0" sz="950" spc="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nlso</a:t>
            </a:r>
            <a:r>
              <a:rPr dirty="0" sz="950" spc="-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be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planted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in</a:t>
            </a:r>
            <a:r>
              <a:rPr dirty="0" sz="950" spc="1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early</a:t>
            </a:r>
            <a:r>
              <a:rPr dirty="0" sz="950" spc="13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fall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allowed</a:t>
            </a:r>
            <a:r>
              <a:rPr dirty="0" sz="950" spc="1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grow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until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killed</a:t>
            </a:r>
            <a:r>
              <a:rPr dirty="0" sz="950" spc="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by</a:t>
            </a:r>
            <a:r>
              <a:rPr dirty="0" sz="950" spc="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cold wcatl1er</a:t>
            </a:r>
            <a:r>
              <a:rPr dirty="0" sz="950" spc="-20">
                <a:solidFill>
                  <a:srgbClr val="8C8C8C"/>
                </a:solidFill>
                <a:latin typeface="Times New Roman"/>
                <a:cs typeface="Times New Roman"/>
              </a:rPr>
              <a:t>.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3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residue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313131"/>
                </a:solidFill>
                <a:latin typeface="Times New Roman"/>
                <a:cs typeface="Times New Roman"/>
              </a:rPr>
              <a:t>will</a:t>
            </a:r>
            <a:r>
              <a:rPr dirty="0" sz="100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continue</a:t>
            </a:r>
            <a:r>
              <a:rPr dirty="0" sz="950" spc="114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protect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soil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until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spring,</a:t>
            </a:r>
            <a:r>
              <a:rPr dirty="0" sz="950" spc="1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but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nutrients</a:t>
            </a:r>
            <a:r>
              <a:rPr dirty="0" sz="950" spc="1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may</a:t>
            </a:r>
            <a:r>
              <a:rPr dirty="0" sz="950" spc="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50" spc="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lost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weed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suppression</a:t>
            </a:r>
            <a:r>
              <a:rPr dirty="0" sz="950" spc="2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313131"/>
                </a:solidFill>
                <a:latin typeface="Times New Roman"/>
                <a:cs typeface="Times New Roman"/>
              </a:rPr>
              <a:t>will</a:t>
            </a:r>
            <a:r>
              <a:rPr dirty="0" sz="100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313131"/>
                </a:solidFill>
                <a:latin typeface="Times New Roman"/>
                <a:cs typeface="Times New Roman"/>
              </a:rPr>
              <a:t>be</a:t>
            </a:r>
            <a:r>
              <a:rPr dirty="0" sz="900" spc="-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reduced</a:t>
            </a:r>
            <a:r>
              <a:rPr dirty="0" sz="950" spc="-1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endParaRPr sz="950">
              <a:latin typeface="Times New Roman"/>
              <a:cs typeface="Times New Roman"/>
            </a:endParaRPr>
          </a:p>
          <a:p>
            <a:pPr marL="64769" marR="87630" indent="235585">
              <a:lnSpc>
                <a:spcPct val="104400"/>
              </a:lnSpc>
            </a:pP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Barley</a:t>
            </a:r>
            <a:r>
              <a:rPr dirty="0" sz="950" spc="-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00" spc="-45" i="1">
                <a:solidFill>
                  <a:srgbClr val="212121"/>
                </a:solidFill>
                <a:latin typeface="Arial"/>
                <a:cs typeface="Arial"/>
              </a:rPr>
              <a:t>(/-</a:t>
            </a:r>
            <a:r>
              <a:rPr dirty="0" sz="900" spc="-55" i="1">
                <a:solidFill>
                  <a:srgbClr val="212121"/>
                </a:solidFill>
                <a:latin typeface="Arial"/>
                <a:cs typeface="Arial"/>
              </a:rPr>
              <a:t>lorde11m</a:t>
            </a:r>
            <a:r>
              <a:rPr dirty="0" sz="900" spc="165" i="1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950" i="1">
                <a:solidFill>
                  <a:srgbClr val="313131"/>
                </a:solidFill>
                <a:latin typeface="Times New Roman"/>
                <a:cs typeface="Times New Roman"/>
              </a:rPr>
              <a:t>l'ulgaro)</a:t>
            </a:r>
            <a:r>
              <a:rPr dirty="0" sz="950" spc="-3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can</a:t>
            </a:r>
            <a:r>
              <a:rPr dirty="0" sz="950" spc="2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be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used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to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provide</a:t>
            </a:r>
            <a:r>
              <a:rPr dirty="0" sz="950" spc="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winter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cover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mulch</a:t>
            </a:r>
            <a:r>
              <a:rPr dirty="0" sz="950" spc="1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for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succeeding</a:t>
            </a:r>
            <a:r>
              <a:rPr dirty="0" sz="950" spc="1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no-till</a:t>
            </a:r>
            <a:r>
              <a:rPr dirty="0" sz="950" spc="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crop;</a:t>
            </a:r>
            <a:r>
              <a:rPr dirty="0" sz="950" spc="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however,</a:t>
            </a:r>
            <a:r>
              <a:rPr dirty="0" sz="950" spc="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it</a:t>
            </a:r>
            <a:r>
              <a:rPr dirty="0" sz="950" spc="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212121"/>
                </a:solidFill>
                <a:latin typeface="Times New Roman"/>
                <a:cs typeface="Times New Roman"/>
              </a:rPr>
              <a:t>is</a:t>
            </a:r>
            <a:endParaRPr sz="950">
              <a:latin typeface="Times New Roman"/>
              <a:cs typeface="Times New Roman"/>
            </a:endParaRPr>
          </a:p>
          <a:p>
            <a:pPr marL="76200" marR="9525" indent="-13335">
              <a:lnSpc>
                <a:spcPct val="105200"/>
              </a:lnSpc>
              <a:spcBef>
                <a:spcPts val="30"/>
              </a:spcBef>
            </a:pP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susceptible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winter</a:t>
            </a:r>
            <a:r>
              <a:rPr dirty="0" sz="950" spc="8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injury</a:t>
            </a:r>
            <a:r>
              <a:rPr dirty="0" sz="950" spc="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barley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yellow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dwarf</a:t>
            </a:r>
            <a:r>
              <a:rPr dirty="0" sz="950" spc="-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disease.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Plant</a:t>
            </a:r>
            <a:r>
              <a:rPr dirty="0" sz="950" spc="2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2½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bushels</a:t>
            </a:r>
            <a:r>
              <a:rPr dirty="0" sz="950" spc="114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of</a:t>
            </a:r>
            <a:r>
              <a:rPr dirty="0" sz="950" spc="1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barley</a:t>
            </a:r>
            <a:r>
              <a:rPr dirty="0" sz="950" spc="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per</a:t>
            </a:r>
            <a:r>
              <a:rPr dirty="0" sz="950" spc="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acre</a:t>
            </a:r>
            <a:r>
              <a:rPr dirty="0" sz="950" spc="6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late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September</a:t>
            </a:r>
            <a:r>
              <a:rPr dirty="0" sz="950" spc="13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fo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r</a:t>
            </a:r>
            <a:r>
              <a:rPr dirty="0" sz="950" spc="8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win­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ter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cover</a:t>
            </a:r>
            <a:r>
              <a:rPr dirty="0" sz="950" spc="7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silage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production</a:t>
            </a:r>
            <a:r>
              <a:rPr dirty="0" sz="950">
                <a:solidFill>
                  <a:srgbClr val="4D4D4D"/>
                </a:solidFill>
                <a:latin typeface="Times New Roman"/>
                <a:cs typeface="Times New Roman"/>
              </a:rPr>
              <a:t>.</a:t>
            </a:r>
            <a:r>
              <a:rPr dirty="0" sz="950" spc="125">
                <a:solidFill>
                  <a:srgbClr val="4D4D4D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Barley</a:t>
            </a:r>
            <a:r>
              <a:rPr dirty="0" sz="950" spc="1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is</a:t>
            </a:r>
            <a:r>
              <a:rPr dirty="0" sz="950" spc="1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6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earliest</a:t>
            </a:r>
            <a:r>
              <a:rPr dirty="0" sz="950" spc="2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maturing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small</a:t>
            </a:r>
            <a:r>
              <a:rPr dirty="0" sz="950" spc="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grain,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which</a:t>
            </a:r>
            <a:r>
              <a:rPr dirty="0" sz="950" spc="1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is</a:t>
            </a:r>
            <a:r>
              <a:rPr dirty="0" sz="950" spc="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an</a:t>
            </a:r>
            <a:r>
              <a:rPr dirty="0" sz="950" spc="10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advantage</a:t>
            </a:r>
            <a:r>
              <a:rPr dirty="0" sz="950" spc="15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when</a:t>
            </a:r>
            <a:r>
              <a:rPr dirty="0" sz="950" spc="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double</a:t>
            </a:r>
            <a:r>
              <a:rPr dirty="0" sz="950" spc="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cropping</a:t>
            </a:r>
            <a:r>
              <a:rPr dirty="0" sz="95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0">
                <a:solidFill>
                  <a:srgbClr val="313131"/>
                </a:solidFill>
                <a:latin typeface="Times New Roman"/>
                <a:cs typeface="Times New Roman"/>
              </a:rPr>
              <a:t>with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soybeans</a:t>
            </a:r>
            <a:r>
              <a:rPr dirty="0" sz="950" spc="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or</a:t>
            </a:r>
            <a:r>
              <a:rPr dirty="0" sz="950" spc="8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com</a:t>
            </a:r>
            <a:r>
              <a:rPr dirty="0" sz="950" spc="1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silage.</a:t>
            </a:r>
            <a:endParaRPr sz="950">
              <a:latin typeface="Times New Roman"/>
              <a:cs typeface="Times New Roman"/>
            </a:endParaRPr>
          </a:p>
          <a:p>
            <a:pPr marL="307975">
              <a:lnSpc>
                <a:spcPct val="100000"/>
              </a:lnSpc>
              <a:spcBef>
                <a:spcPts val="50"/>
              </a:spcBef>
            </a:pP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Triticalc</a:t>
            </a:r>
            <a:r>
              <a:rPr dirty="0" sz="950" spc="-3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 i="1">
                <a:solidFill>
                  <a:srgbClr val="212121"/>
                </a:solidFill>
                <a:latin typeface="Times New Roman"/>
                <a:cs typeface="Times New Roman"/>
              </a:rPr>
              <a:t>(7riticum</a:t>
            </a:r>
            <a:r>
              <a:rPr dirty="0" sz="950" spc="25" i="1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 i="1">
                <a:solidFill>
                  <a:srgbClr val="313131"/>
                </a:solidFill>
                <a:latin typeface="Times New Roman"/>
                <a:cs typeface="Times New Roman"/>
              </a:rPr>
              <a:t>secale)</a:t>
            </a:r>
            <a:r>
              <a:rPr dirty="0" sz="950" spc="50" i="1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has</a:t>
            </a:r>
            <a:r>
              <a:rPr dirty="0" sz="950" spc="1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been</a:t>
            </a:r>
            <a:r>
              <a:rPr dirty="0" sz="950" spc="1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used</a:t>
            </a:r>
            <a:r>
              <a:rPr dirty="0" sz="950" spc="1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mainly</a:t>
            </a:r>
            <a:r>
              <a:rPr dirty="0" sz="950" spc="9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for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silage</a:t>
            </a:r>
            <a:endParaRPr sz="950">
              <a:latin typeface="Times New Roman"/>
              <a:cs typeface="Times New Roman"/>
            </a:endParaRPr>
          </a:p>
          <a:p>
            <a:pPr marL="85725" marR="103505" indent="-2540">
              <a:lnSpc>
                <a:spcPct val="104400"/>
              </a:lnSpc>
              <a:spcBef>
                <a:spcPts val="35"/>
              </a:spcBef>
            </a:pP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 spc="229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Kentucky</a:t>
            </a:r>
            <a:r>
              <a:rPr dirty="0" sz="950" spc="12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has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7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potential</a:t>
            </a:r>
            <a:r>
              <a:rPr dirty="0" sz="950" spc="1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for</a:t>
            </a:r>
            <a:r>
              <a:rPr dirty="0" sz="950" spc="1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high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silage</a:t>
            </a:r>
            <a:r>
              <a:rPr dirty="0" sz="950" spc="4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yields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15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Use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two</a:t>
            </a:r>
            <a:r>
              <a:rPr dirty="0" sz="950" spc="1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bushels</a:t>
            </a:r>
            <a:r>
              <a:rPr dirty="0" sz="950" spc="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per</a:t>
            </a:r>
            <a:r>
              <a:rPr dirty="0" sz="950" spc="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acre</a:t>
            </a:r>
            <a:r>
              <a:rPr dirty="0" sz="950" spc="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1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plant</a:t>
            </a:r>
            <a:r>
              <a:rPr dirty="0" sz="950" spc="19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in</a:t>
            </a:r>
            <a:r>
              <a:rPr dirty="0" sz="950" spc="8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early</a:t>
            </a:r>
            <a:r>
              <a:rPr dirty="0" sz="950" spc="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October.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3933360" y="8029090"/>
            <a:ext cx="3121025" cy="104648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12700" marR="279400" indent="1905">
              <a:lnSpc>
                <a:spcPct val="76700"/>
              </a:lnSpc>
              <a:spcBef>
                <a:spcPts val="505"/>
              </a:spcBef>
            </a:pPr>
            <a:r>
              <a:rPr dirty="0" sz="1450" spc="80" b="1">
                <a:solidFill>
                  <a:srgbClr val="313131"/>
                </a:solidFill>
                <a:latin typeface="Arial"/>
                <a:cs typeface="Arial"/>
              </a:rPr>
              <a:t>Seeding</a:t>
            </a:r>
            <a:r>
              <a:rPr dirty="0" sz="1450" spc="15" b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1450" spc="80" b="1">
                <a:solidFill>
                  <a:srgbClr val="313131"/>
                </a:solidFill>
                <a:latin typeface="Arial"/>
                <a:cs typeface="Arial"/>
              </a:rPr>
              <a:t>and</a:t>
            </a:r>
            <a:r>
              <a:rPr dirty="0" sz="1450" spc="-35" b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1450" spc="95" b="1">
                <a:solidFill>
                  <a:srgbClr val="313131"/>
                </a:solidFill>
                <a:latin typeface="Arial"/>
                <a:cs typeface="Arial"/>
              </a:rPr>
              <a:t>Managing </a:t>
            </a:r>
            <a:r>
              <a:rPr dirty="0" sz="1450" spc="60" b="1">
                <a:solidFill>
                  <a:srgbClr val="313131"/>
                </a:solidFill>
                <a:latin typeface="Arial"/>
                <a:cs typeface="Arial"/>
              </a:rPr>
              <a:t>Small </a:t>
            </a:r>
            <a:r>
              <a:rPr dirty="0" sz="1450" spc="75" b="1">
                <a:solidFill>
                  <a:srgbClr val="313131"/>
                </a:solidFill>
                <a:latin typeface="Arial"/>
                <a:cs typeface="Arial"/>
              </a:rPr>
              <a:t>Grains</a:t>
            </a:r>
            <a:endParaRPr sz="1450">
              <a:latin typeface="Arial"/>
              <a:cs typeface="Arial"/>
            </a:endParaRPr>
          </a:p>
          <a:p>
            <a:pPr marL="24765" marR="5080" indent="227329">
              <a:lnSpc>
                <a:spcPct val="101200"/>
              </a:lnSpc>
              <a:spcBef>
                <a:spcPts val="225"/>
              </a:spcBef>
            </a:pP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Small</a:t>
            </a:r>
            <a:r>
              <a:rPr dirty="0" sz="950" spc="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grains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arc</a:t>
            </a:r>
            <a:r>
              <a:rPr dirty="0" sz="950" spc="1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usually</a:t>
            </a:r>
            <a:r>
              <a:rPr dirty="0" sz="950" spc="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drilled</a:t>
            </a:r>
            <a:r>
              <a:rPr dirty="0" sz="950" spc="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212121"/>
                </a:solidFill>
                <a:latin typeface="Times New Roman"/>
                <a:cs typeface="Times New Roman"/>
              </a:rPr>
              <a:t>or</a:t>
            </a:r>
            <a:r>
              <a:rPr dirty="0" sz="950" spc="114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broadcast</a:t>
            </a:r>
            <a:r>
              <a:rPr dirty="0" sz="950" spc="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on</a:t>
            </a:r>
            <a:r>
              <a:rPr dirty="0" sz="95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clean­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tilled</a:t>
            </a:r>
            <a:r>
              <a:rPr dirty="0" sz="950" spc="8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soil</a:t>
            </a:r>
            <a:r>
              <a:rPr dirty="0" sz="95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and</a:t>
            </a:r>
            <a:r>
              <a:rPr dirty="0" sz="950" spc="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covered</a:t>
            </a:r>
            <a:r>
              <a:rPr dirty="0" sz="950" spc="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to</a:t>
            </a:r>
            <a:r>
              <a:rPr dirty="0" sz="950" spc="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about</a:t>
            </a:r>
            <a:r>
              <a:rPr dirty="0" sz="950" spc="114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one</a:t>
            </a:r>
            <a:r>
              <a:rPr dirty="0" sz="950" spc="2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inch</a:t>
            </a:r>
            <a:r>
              <a:rPr dirty="0" sz="950">
                <a:solidFill>
                  <a:srgbClr val="707070"/>
                </a:solidFill>
                <a:latin typeface="Times New Roman"/>
                <a:cs typeface="Times New Roman"/>
              </a:rPr>
              <a:t>.</a:t>
            </a:r>
            <a:r>
              <a:rPr dirty="0" sz="950" spc="30">
                <a:solidFill>
                  <a:srgbClr val="707070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A</a:t>
            </a:r>
            <a:r>
              <a:rPr dirty="0" sz="950" spc="2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corrugated</a:t>
            </a:r>
            <a:r>
              <a:rPr dirty="0" sz="950" spc="19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roller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(cultipacker)</a:t>
            </a:r>
            <a:r>
              <a:rPr dirty="0" sz="950" spc="5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or</a:t>
            </a:r>
            <a:r>
              <a:rPr dirty="0" sz="950" spc="14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other</a:t>
            </a:r>
            <a:r>
              <a:rPr dirty="0" sz="950" spc="1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device</a:t>
            </a:r>
            <a:r>
              <a:rPr dirty="0" sz="950" spc="5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can</a:t>
            </a:r>
            <a:r>
              <a:rPr dirty="0" sz="950" spc="20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1000" spc="-60">
                <a:solidFill>
                  <a:srgbClr val="313131"/>
                </a:solidFill>
                <a:latin typeface="Arial"/>
                <a:cs typeface="Arial"/>
              </a:rPr>
              <a:t>be</a:t>
            </a:r>
            <a:r>
              <a:rPr dirty="0" sz="1000" spc="55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used</a:t>
            </a:r>
            <a:r>
              <a:rPr dirty="0" sz="950" spc="1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to</a:t>
            </a:r>
            <a:r>
              <a:rPr dirty="0" sz="950" spc="4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firm</a:t>
            </a:r>
            <a:r>
              <a:rPr dirty="0" sz="950" spc="14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-1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soil</a:t>
            </a:r>
            <a:r>
              <a:rPr dirty="0" sz="950" spc="7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313131"/>
                </a:solidFill>
                <a:latin typeface="Times New Roman"/>
                <a:cs typeface="Times New Roman"/>
              </a:rPr>
              <a:t>and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press</a:t>
            </a:r>
            <a:r>
              <a:rPr dirty="0" sz="950" spc="7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the</a:t>
            </a:r>
            <a:r>
              <a:rPr dirty="0" sz="950" spc="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seed</a:t>
            </a:r>
            <a:r>
              <a:rPr dirty="0" sz="950" spc="10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in</a:t>
            </a:r>
            <a:r>
              <a:rPr dirty="0" sz="950">
                <a:solidFill>
                  <a:srgbClr val="8C8C8C"/>
                </a:solidFill>
                <a:latin typeface="Times New Roman"/>
                <a:cs typeface="Times New Roman"/>
              </a:rPr>
              <a:t>.</a:t>
            </a:r>
            <a:r>
              <a:rPr dirty="0" sz="950" spc="45">
                <a:solidFill>
                  <a:srgbClr val="8C8C8C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Small</a:t>
            </a:r>
            <a:r>
              <a:rPr dirty="0" sz="950" spc="9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grains can</a:t>
            </a:r>
            <a:r>
              <a:rPr dirty="0" sz="950" spc="125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1000" spc="-35">
                <a:solidFill>
                  <a:srgbClr val="313131"/>
                </a:solidFill>
                <a:latin typeface="Arial"/>
                <a:cs typeface="Arial"/>
              </a:rPr>
              <a:t>be</a:t>
            </a:r>
            <a:r>
              <a:rPr dirty="0" sz="1000" spc="3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313131"/>
                </a:solidFill>
                <a:latin typeface="Times New Roman"/>
                <a:cs typeface="Times New Roman"/>
              </a:rPr>
              <a:t>planted</a:t>
            </a:r>
            <a:r>
              <a:rPr dirty="0" sz="950" spc="160">
                <a:solidFill>
                  <a:srgbClr val="313131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12121"/>
                </a:solidFill>
                <a:latin typeface="Times New Roman"/>
                <a:cs typeface="Times New Roman"/>
              </a:rPr>
              <a:t>without</a:t>
            </a:r>
            <a:r>
              <a:rPr dirty="0" sz="950" spc="16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13131"/>
                </a:solidFill>
                <a:latin typeface="Times New Roman"/>
                <a:cs typeface="Times New Roman"/>
              </a:rPr>
              <a:t>tillage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1368849" y="9270100"/>
            <a:ext cx="3253104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solidFill>
                  <a:srgbClr val="212121"/>
                </a:solidFill>
                <a:latin typeface="Arial"/>
                <a:cs typeface="Arial"/>
              </a:rPr>
              <a:t>"9rirolt•</a:t>
            </a:r>
            <a:r>
              <a:rPr dirty="0" sz="1200" spc="-135">
                <a:solidFill>
                  <a:srgbClr val="212121"/>
                </a:solidFill>
                <a:latin typeface="Arial"/>
                <a:cs typeface="Arial"/>
              </a:rPr>
              <a:t> </a:t>
            </a:r>
            <a:r>
              <a:rPr dirty="0" sz="1000" spc="-55" b="1">
                <a:solidFill>
                  <a:srgbClr val="313131"/>
                </a:solidFill>
                <a:latin typeface="Arial"/>
                <a:cs typeface="Arial"/>
              </a:rPr>
              <a:t>and...</a:t>
            </a:r>
            <a:r>
              <a:rPr dirty="0" sz="1000" spc="450" b="1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dirty="0" sz="1000" b="1">
                <a:solidFill>
                  <a:srgbClr val="313131"/>
                </a:solidFill>
                <a:latin typeface="Arial"/>
                <a:cs typeface="Arial"/>
              </a:rPr>
              <a:t>..,.,..,..,..,,</a:t>
            </a:r>
            <a:r>
              <a:rPr dirty="0" sz="1000">
                <a:solidFill>
                  <a:srgbClr val="212121"/>
                </a:solidFill>
                <a:latin typeface="Times New Roman"/>
                <a:cs typeface="Times New Roman"/>
              </a:rPr>
              <a:t>F,mBy</a:t>
            </a:r>
            <a:r>
              <a:rPr dirty="0" sz="1000">
                <a:solidFill>
                  <a:srgbClr val="313131"/>
                </a:solidFill>
                <a:latin typeface="Times New Roman"/>
                <a:cs typeface="Times New Roman"/>
              </a:rPr>
              <a:t>,nd</a:t>
            </a:r>
            <a:r>
              <a:rPr dirty="0" sz="1000" spc="145">
                <a:solidFill>
                  <a:srgbClr val="313131"/>
                </a:solidFill>
                <a:latin typeface="Times New Roman"/>
                <a:cs typeface="Times New Roman"/>
              </a:rPr>
              <a:t>  </a:t>
            </a:r>
            <a:r>
              <a:rPr dirty="0" sz="1000" spc="50">
                <a:solidFill>
                  <a:srgbClr val="212121"/>
                </a:solidFill>
                <a:latin typeface="Times New Roman"/>
                <a:cs typeface="Times New Roman"/>
              </a:rPr>
              <a:t>Cons,,..,</a:t>
            </a:r>
            <a:r>
              <a:rPr dirty="0" sz="1000" spc="50">
                <a:solidFill>
                  <a:srgbClr val="313131"/>
                </a:solidFill>
                <a:latin typeface="Times New Roman"/>
                <a:cs typeface="Times New Roman"/>
              </a:rPr>
              <a:t>Sdtnus</a:t>
            </a:r>
            <a:r>
              <a:rPr dirty="0" sz="1000" spc="50">
                <a:solidFill>
                  <a:srgbClr val="212121"/>
                </a:solidFill>
                <a:latin typeface="Times New Roman"/>
                <a:cs typeface="Times New Roman"/>
              </a:rPr>
              <a:t>•</a:t>
            </a:r>
            <a:r>
              <a:rPr dirty="0" sz="1000" spc="-10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12121"/>
                </a:solidFill>
                <a:latin typeface="Times New Roman"/>
                <a:cs typeface="Times New Roman"/>
              </a:rPr>
              <a:t>_..</a:t>
            </a:r>
            <a:r>
              <a:rPr dirty="0" sz="1000" spc="20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12121"/>
                </a:solidFill>
                <a:latin typeface="Times New Roman"/>
                <a:cs typeface="Times New Roman"/>
              </a:rPr>
              <a:t>•-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4771825" y="9295546"/>
            <a:ext cx="1928495" cy="178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solidFill>
                  <a:srgbClr val="313131"/>
                </a:solidFill>
                <a:latin typeface="Times New Roman"/>
                <a:cs typeface="Times New Roman"/>
              </a:rPr>
              <a:t>....,.,....,,</a:t>
            </a:r>
            <a:r>
              <a:rPr dirty="0" sz="1000">
                <a:solidFill>
                  <a:srgbClr val="212121"/>
                </a:solidFill>
                <a:latin typeface="Times New Roman"/>
                <a:cs typeface="Times New Roman"/>
              </a:rPr>
              <a:t>•Comm,o!ty•nd</a:t>
            </a:r>
            <a:r>
              <a:rPr dirty="0" sz="1000" spc="415">
                <a:solidFill>
                  <a:srgbClr val="212121"/>
                </a:solidFill>
                <a:latin typeface="Times New Roman"/>
                <a:cs typeface="Times New Roman"/>
              </a:rPr>
              <a:t> </a:t>
            </a:r>
            <a:r>
              <a:rPr dirty="0" sz="1000" spc="-80">
                <a:solidFill>
                  <a:srgbClr val="212121"/>
                </a:solidFill>
                <a:latin typeface="Times New Roman"/>
                <a:cs typeface="Times New Roman"/>
              </a:rPr>
              <a:t>lconoml&lt;</a:t>
            </a:r>
            <a:r>
              <a:rPr dirty="0" sz="1000" spc="210">
                <a:solidFill>
                  <a:srgbClr val="212121"/>
                </a:solidFill>
                <a:latin typeface="Times New Roman"/>
                <a:cs typeface="Times New Roman"/>
              </a:rPr>
              <a:t>  </a:t>
            </a:r>
            <a:r>
              <a:rPr dirty="0" sz="1000" spc="-60">
                <a:solidFill>
                  <a:srgbClr val="212121"/>
                </a:solidFill>
                <a:latin typeface="Times New Roman"/>
                <a:cs typeface="Times New Roman"/>
              </a:rPr>
              <a:t>-</a:t>
            </a:r>
            <a:r>
              <a:rPr dirty="0" sz="1000" spc="-50">
                <a:solidFill>
                  <a:srgbClr val="212121"/>
                </a:solidFill>
                <a:latin typeface="Times New Roman"/>
                <a:cs typeface="Times New Roman"/>
              </a:rPr>
              <a:t>•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522434" y="6096428"/>
            <a:ext cx="5907405" cy="0"/>
          </a:xfrm>
          <a:custGeom>
            <a:avLst/>
            <a:gdLst/>
            <a:ahLst/>
            <a:cxnLst/>
            <a:rect l="l" t="t" r="r" b="b"/>
            <a:pathLst>
              <a:path w="5907405" h="0">
                <a:moveTo>
                  <a:pt x="0" y="0"/>
                </a:moveTo>
                <a:lnTo>
                  <a:pt x="5907174" y="0"/>
                </a:lnTo>
              </a:path>
            </a:pathLst>
          </a:custGeom>
          <a:ln w="137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522434" y="6303051"/>
          <a:ext cx="5993130" cy="30105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8555"/>
                <a:gridCol w="681355"/>
                <a:gridCol w="760094"/>
                <a:gridCol w="1266824"/>
                <a:gridCol w="855345"/>
                <a:gridCol w="1214120"/>
              </a:tblGrid>
              <a:tr h="295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994"/>
                        </a:lnSpc>
                      </a:pP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Crop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ts val="1075"/>
                        </a:lnSpc>
                        <a:spcBef>
                          <a:spcPts val="30"/>
                        </a:spcBef>
                      </a:pPr>
                      <a:r>
                        <a:rPr dirty="0" sz="900" spc="-25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Per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158115">
                        <a:lnSpc>
                          <a:spcPts val="1060"/>
                        </a:lnSpc>
                      </a:pPr>
                      <a:r>
                        <a:rPr dirty="0" sz="950" spc="-2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Acre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3020">
                        <a:lnSpc>
                          <a:spcPts val="1095"/>
                        </a:lnSpc>
                      </a:pPr>
                      <a:r>
                        <a:rPr dirty="0" sz="950" spc="-1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Per1000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algn="ctr" marL="46355">
                        <a:lnSpc>
                          <a:spcPts val="1075"/>
                        </a:lnSpc>
                      </a:pPr>
                      <a:r>
                        <a:rPr dirty="0" sz="900" spc="55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Sq</a:t>
                      </a:r>
                      <a:r>
                        <a:rPr dirty="0" sz="900" spc="-114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5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Ft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270">
                        <a:lnSpc>
                          <a:spcPts val="1040"/>
                        </a:lnSpc>
                      </a:pPr>
                      <a:r>
                        <a:rPr dirty="0" sz="950" spc="-1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Seeding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1130"/>
                        </a:lnSpc>
                      </a:pPr>
                      <a:r>
                        <a:rPr dirty="0" sz="950" spc="-1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Dates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26364" marR="3175">
                        <a:lnSpc>
                          <a:spcPts val="994"/>
                        </a:lnSpc>
                        <a:tabLst>
                          <a:tab pos="681355" algn="l"/>
                        </a:tabLst>
                      </a:pPr>
                      <a:r>
                        <a:rPr dirty="0" sz="900" spc="-2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Seed</a:t>
                      </a:r>
                      <a:r>
                        <a:rPr dirty="0" sz="90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3267" sz="1275" spc="112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Best</a:t>
                      </a:r>
                      <a:r>
                        <a:rPr dirty="0" baseline="3267" sz="1275" spc="-7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3267" sz="1275" spc="52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for</a:t>
                      </a:r>
                      <a:endParaRPr baseline="3267" sz="1275">
                        <a:latin typeface="Arial"/>
                        <a:cs typeface="Arial"/>
                      </a:endParaRPr>
                    </a:p>
                    <a:p>
                      <a:pPr marL="105410" marR="3175">
                        <a:lnSpc>
                          <a:spcPts val="1150"/>
                        </a:lnSpc>
                        <a:tabLst>
                          <a:tab pos="664845" algn="l"/>
                        </a:tabLst>
                      </a:pPr>
                      <a:r>
                        <a:rPr dirty="0" sz="1000" spc="-10" b="1">
                          <a:solidFill>
                            <a:srgbClr val="2F2F2F"/>
                          </a:solidFill>
                          <a:latin typeface="Times New Roman"/>
                          <a:cs typeface="Times New Roman"/>
                        </a:rPr>
                        <a:t>Depth</a:t>
                      </a:r>
                      <a:r>
                        <a:rPr dirty="0" sz="1000" b="1">
                          <a:solidFill>
                            <a:srgbClr val="2F2F2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baseline="2923" sz="1425" spc="-15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Gardens </a:t>
                      </a:r>
                      <a:r>
                        <a:rPr dirty="0" baseline="2923" sz="1425" spc="-15" b="1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Comments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20979">
                <a:tc>
                  <a:txBody>
                    <a:bodyPr/>
                    <a:lstStyle/>
                    <a:p>
                      <a:pPr marL="381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Rye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34925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19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2-</a:t>
                      </a:r>
                      <a:r>
                        <a:rPr dirty="0" sz="95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50" spc="-114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bu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950" spc="-1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3-</a:t>
                      </a:r>
                      <a:r>
                        <a:rPr dirty="0" sz="950" spc="-8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 spc="-1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dirty="0" sz="95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lbs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950" spc="-3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Sept.-</a:t>
                      </a: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Nov</a:t>
                      </a:r>
                      <a:r>
                        <a:rPr dirty="0" sz="950" spc="-2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1184275" marR="61594" indent="-1040130">
                        <a:lnSpc>
                          <a:spcPts val="1010"/>
                        </a:lnSpc>
                        <a:tabLst>
                          <a:tab pos="872490" algn="l"/>
                          <a:tab pos="1179195" algn="l"/>
                        </a:tabLst>
                      </a:pPr>
                      <a:r>
                        <a:rPr dirty="0" sz="950" spc="-1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1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 spc="-1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 spc="-3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50" spc="-35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1000" spc="-5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100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spc="-52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Exoellent</a:t>
                      </a:r>
                      <a:r>
                        <a:rPr dirty="0" baseline="2923" sz="1425" spc="-7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cover, </a:t>
                      </a: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early</a:t>
                      </a: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spring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184910" marR="317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growth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3556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1460">
                <a:tc>
                  <a:txBody>
                    <a:bodyPr/>
                    <a:lstStyle/>
                    <a:p>
                      <a:pPr marL="1206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Wheat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35560"/>
                </a:tc>
                <a:tc>
                  <a:txBody>
                    <a:bodyPr/>
                    <a:lstStyle/>
                    <a:p>
                      <a:pPr marL="18224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950" spc="5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50" spc="-1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bu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6669"/>
                </a:tc>
                <a:tc>
                  <a:txBody>
                    <a:bodyPr/>
                    <a:lstStyle/>
                    <a:p>
                      <a:pPr algn="ctr" marL="5588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950" spc="5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3lbs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6669"/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Sept.-</a:t>
                      </a: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Nov.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17145"/>
                </a:tc>
                <a:tc gridSpan="2">
                  <a:txBody>
                    <a:bodyPr/>
                    <a:lstStyle/>
                    <a:p>
                      <a:pPr marL="1188720" marR="161925" indent="-1039494">
                        <a:lnSpc>
                          <a:spcPts val="1010"/>
                        </a:lnSpc>
                        <a:spcBef>
                          <a:spcPts val="5"/>
                        </a:spcBef>
                        <a:tabLst>
                          <a:tab pos="881380" algn="l"/>
                          <a:tab pos="1188720" algn="l"/>
                        </a:tabLst>
                      </a:pP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1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50" spc="-35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00" spc="-5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0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spc="-44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Plant</a:t>
                      </a:r>
                      <a:r>
                        <a:rPr dirty="0" baseline="2923" sz="1425" spc="-3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127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ear1y</a:t>
                      </a:r>
                      <a:r>
                        <a:rPr dirty="0" baseline="2923" sz="1425" spc="44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7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950" spc="-2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cover</a:t>
                      </a:r>
                      <a:r>
                        <a:rPr dirty="0" sz="950" spc="-4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crop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63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9720">
                <a:tc>
                  <a:txBody>
                    <a:bodyPr/>
                    <a:lstStyle/>
                    <a:p>
                      <a:pPr marL="1651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Winter</a:t>
                      </a:r>
                      <a:r>
                        <a:rPr dirty="0" sz="950" spc="-1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Oats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81280"/>
                </a:tc>
                <a:tc>
                  <a:txBody>
                    <a:bodyPr/>
                    <a:lstStyle/>
                    <a:p>
                      <a:pPr algn="r" marR="20383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950" spc="3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2½bu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algn="ctr" marL="6667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21bs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2390"/>
                </a:tc>
                <a:tc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535"/>
                        </a:spcBef>
                      </a:pPr>
                      <a:r>
                        <a:rPr dirty="0" sz="950" spc="-2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Sept.-</a:t>
                      </a:r>
                      <a:r>
                        <a:rPr dirty="0" sz="950" spc="-2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Oct</a:t>
                      </a:r>
                      <a:r>
                        <a:rPr dirty="0" sz="950" spc="-2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67945"/>
                </a:tc>
                <a:tc gridSpan="2">
                  <a:txBody>
                    <a:bodyPr/>
                    <a:lstStyle/>
                    <a:p>
                      <a:pPr marL="1186815" marR="19685" indent="-1037590">
                        <a:lnSpc>
                          <a:spcPts val="1010"/>
                        </a:lnSpc>
                        <a:spcBef>
                          <a:spcPts val="400"/>
                        </a:spcBef>
                        <a:tabLst>
                          <a:tab pos="1192530" algn="l"/>
                        </a:tabLst>
                      </a:pPr>
                      <a:r>
                        <a:rPr dirty="0" sz="95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1·-</a:t>
                      </a: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50" spc="-25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		</a:t>
                      </a:r>
                      <a:r>
                        <a:rPr dirty="0" baseline="2923" sz="1425" spc="-44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Subject</a:t>
                      </a:r>
                      <a:r>
                        <a:rPr dirty="0" baseline="2923" sz="1425" spc="-22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baseline="2923" sz="1425" spc="-1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44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winter 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Injury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080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85115"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Spring</a:t>
                      </a:r>
                      <a:r>
                        <a:rPr dirty="0" sz="950" spc="-6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Oats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83820"/>
                </a:tc>
                <a:tc>
                  <a:txBody>
                    <a:bodyPr/>
                    <a:lstStyle/>
                    <a:p>
                      <a:pPr algn="r" marR="198120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dirty="0" sz="950" spc="4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2½bu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9375"/>
                </a:tc>
                <a:tc>
                  <a:txBody>
                    <a:bodyPr/>
                    <a:lstStyle/>
                    <a:p>
                      <a:pPr algn="ctr" marL="7175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21bs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95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Sept.</a:t>
                      </a:r>
                      <a:r>
                        <a:rPr dirty="0" sz="950" spc="-9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950" spc="1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9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ear1y</a:t>
                      </a:r>
                      <a:r>
                        <a:rPr dirty="0" sz="950" spc="-6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March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69850"/>
                </a:tc>
                <a:tc gridSpan="2">
                  <a:txBody>
                    <a:bodyPr/>
                    <a:lstStyle/>
                    <a:p>
                      <a:pPr marL="1189990" marR="129539" indent="-1031875">
                        <a:lnSpc>
                          <a:spcPts val="1010"/>
                        </a:lnSpc>
                        <a:spcBef>
                          <a:spcPts val="420"/>
                        </a:spcBef>
                        <a:tabLst>
                          <a:tab pos="1196340" algn="l"/>
                        </a:tabLst>
                      </a:pP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1·-</a:t>
                      </a: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50" spc="-35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		</a:t>
                      </a:r>
                      <a:r>
                        <a:rPr dirty="0" baseline="2923" sz="142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WIii</a:t>
                      </a:r>
                      <a:r>
                        <a:rPr dirty="0" baseline="2923" sz="1425" spc="-37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52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winter-</a:t>
                      </a:r>
                      <a:r>
                        <a:rPr dirty="0" baseline="2923" sz="1425" spc="-1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kill. </a:t>
                      </a:r>
                      <a:r>
                        <a:rPr dirty="0" sz="95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but</a:t>
                      </a:r>
                      <a:r>
                        <a:rPr dirty="0" sz="950" spc="-8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residue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334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62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195705" marR="31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850" spc="1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protects</a:t>
                      </a:r>
                      <a:r>
                        <a:rPr dirty="0" sz="850" spc="14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soil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4508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32410"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Baney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36830"/>
                </a:tc>
                <a:tc>
                  <a:txBody>
                    <a:bodyPr/>
                    <a:lstStyle/>
                    <a:p>
                      <a:pPr algn="r" marR="19494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950" spc="3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2½bu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7940"/>
                </a:tc>
                <a:tc>
                  <a:txBody>
                    <a:bodyPr/>
                    <a:lstStyle/>
                    <a:p>
                      <a:pPr algn="ctr" marL="7937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dirty="0" sz="950" spc="5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50" spc="-10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lbs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7940"/>
                </a:tc>
                <a:tc>
                  <a:txBody>
                    <a:bodyPr/>
                    <a:lstStyle/>
                    <a:p>
                      <a:pPr algn="ctr" marL="3619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Sept.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2860"/>
                </a:tc>
                <a:tc gridSpan="2">
                  <a:txBody>
                    <a:bodyPr/>
                    <a:lstStyle/>
                    <a:p>
                      <a:pPr marL="158115">
                        <a:lnSpc>
                          <a:spcPts val="1050"/>
                        </a:lnSpc>
                        <a:spcBef>
                          <a:spcPts val="75"/>
                        </a:spcBef>
                        <a:tabLst>
                          <a:tab pos="1201420" algn="l"/>
                        </a:tabLst>
                      </a:pPr>
                      <a:r>
                        <a:rPr dirty="0" sz="95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1·-</a:t>
                      </a: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50" spc="-25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Subject</a:t>
                      </a:r>
                      <a:r>
                        <a:rPr dirty="0" sz="950" spc="-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50" spc="-9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6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bar1ey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206500" marR="3175">
                        <a:lnSpc>
                          <a:spcPts val="605"/>
                        </a:lnSpc>
                      </a:pPr>
                      <a:r>
                        <a:rPr dirty="0" sz="1000" spc="-45">
                          <a:solidFill>
                            <a:srgbClr val="1C1C1C"/>
                          </a:solidFill>
                          <a:latin typeface="Times New Roman"/>
                          <a:cs typeface="Times New Roman"/>
                        </a:rPr>
                        <a:t>yellow</a:t>
                      </a:r>
                      <a:r>
                        <a:rPr dirty="0" sz="1000" spc="-20">
                          <a:solidFill>
                            <a:srgbClr val="1C1C1C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 spc="-1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dwarf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9525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12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1202055" marR="317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dirty="0" sz="950" spc="-1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3810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00355">
                <a:tc>
                  <a:txBody>
                    <a:bodyPr/>
                    <a:lstStyle/>
                    <a:p>
                      <a:pPr marL="3365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Triticale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3302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2bu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413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112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90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dirty="0" sz="900" spc="1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lbs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69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850" spc="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Early</a:t>
                      </a:r>
                      <a:r>
                        <a:rPr dirty="0" sz="850" spc="14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">
                          <a:solidFill>
                            <a:srgbClr val="2F2F2F"/>
                          </a:solidFill>
                          <a:latin typeface="Times New Roman"/>
                          <a:cs typeface="Times New Roman"/>
                        </a:rPr>
                        <a:t>Oct</a:t>
                      </a:r>
                      <a:r>
                        <a:rPr dirty="0" sz="1000" spc="-2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67640" marR="3175">
                        <a:lnSpc>
                          <a:spcPts val="1100"/>
                        </a:lnSpc>
                        <a:spcBef>
                          <a:spcPts val="45"/>
                        </a:spcBef>
                        <a:tabLst>
                          <a:tab pos="1202055" algn="l"/>
                        </a:tabLst>
                      </a:pPr>
                      <a:r>
                        <a:rPr dirty="0" sz="950" spc="-1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1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dirty="0" sz="950" spc="-35">
                          <a:solidFill>
                            <a:srgbClr val="747474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950">
                          <a:solidFill>
                            <a:srgbClr val="747474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baseline="2923" sz="1425" spc="-1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Used</a:t>
                      </a:r>
                      <a:r>
                        <a:rPr dirty="0" baseline="2923" sz="1425" spc="-12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baseline="2923" sz="1425" spc="-30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mostly </a:t>
                      </a:r>
                      <a:r>
                        <a:rPr dirty="0" baseline="2923" sz="1425" spc="-37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for</a:t>
                      </a:r>
                      <a:endParaRPr baseline="2923" sz="1425">
                        <a:latin typeface="Arial"/>
                        <a:cs typeface="Arial"/>
                      </a:endParaRPr>
                    </a:p>
                    <a:p>
                      <a:pPr marL="1207770" marR="3175">
                        <a:lnSpc>
                          <a:spcPts val="1040"/>
                        </a:lnSpc>
                      </a:pPr>
                      <a:r>
                        <a:rPr dirty="0" sz="900" spc="-10" b="1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Silage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6530">
                <a:tc>
                  <a:txBody>
                    <a:bodyPr/>
                    <a:lstStyle/>
                    <a:p>
                      <a:pPr marL="45720">
                        <a:lnSpc>
                          <a:spcPts val="1050"/>
                        </a:lnSpc>
                        <a:spcBef>
                          <a:spcPts val="240"/>
                        </a:spcBef>
                      </a:pPr>
                      <a:r>
                        <a:rPr dirty="0" sz="950" spc="-4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Annual</a:t>
                      </a: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Ryegrass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3048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23520">
                        <a:lnSpc>
                          <a:spcPts val="1090"/>
                        </a:lnSpc>
                        <a:spcBef>
                          <a:spcPts val="204"/>
                        </a:spcBef>
                      </a:pP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251b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6360">
                        <a:lnSpc>
                          <a:spcPts val="1090"/>
                        </a:lnSpc>
                        <a:spcBef>
                          <a:spcPts val="204"/>
                        </a:spcBef>
                      </a:pPr>
                      <a:r>
                        <a:rPr dirty="0" sz="95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lb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6034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286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950" spc="-4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Aug</a:t>
                      </a:r>
                      <a:r>
                        <a:rPr dirty="0" sz="950" spc="-40">
                          <a:solidFill>
                            <a:srgbClr val="747474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4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 spc="-1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Sept.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1651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gridSpan="2">
                  <a:txBody>
                    <a:bodyPr/>
                    <a:lstStyle/>
                    <a:p>
                      <a:pPr marL="113664" marR="3175"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904240" algn="l"/>
                          <a:tab pos="1207135" algn="l"/>
                        </a:tabLst>
                      </a:pPr>
                      <a:r>
                        <a:rPr dirty="0" sz="90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¼".</a:t>
                      </a:r>
                      <a:r>
                        <a:rPr dirty="0" sz="900" spc="34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25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½"</a:t>
                      </a:r>
                      <a:r>
                        <a:rPr dirty="0" sz="90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950" spc="-5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X</a:t>
                      </a:r>
                      <a:r>
                        <a:rPr dirty="0" sz="95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1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winter-</a:t>
                      </a:r>
                      <a:r>
                        <a:rPr dirty="0" sz="950" spc="-2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kill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marL="42545" marR="100965" indent="-2540">
                        <a:lnSpc>
                          <a:spcPts val="1410"/>
                        </a:lnSpc>
                      </a:pP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Perennial</a:t>
                      </a:r>
                      <a:r>
                        <a:rPr dirty="0" sz="950" spc="-1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Ryegrass 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Tall</a:t>
                      </a:r>
                      <a:r>
                        <a:rPr dirty="0" sz="950" spc="-7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Fescue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251b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algn="ctr" marR="33655">
                        <a:lnSpc>
                          <a:spcPts val="1065"/>
                        </a:lnSpc>
                        <a:spcBef>
                          <a:spcPts val="270"/>
                        </a:spcBef>
                      </a:pP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dirty="0" sz="950" spc="-2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lb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401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95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35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lb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39090">
                        <a:lnSpc>
                          <a:spcPts val="1100"/>
                        </a:lnSpc>
                        <a:spcBef>
                          <a:spcPts val="229"/>
                        </a:spcBef>
                      </a:pPr>
                      <a:r>
                        <a:rPr dirty="0" sz="95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950" spc="-35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5">
                          <a:solidFill>
                            <a:srgbClr val="1C1C1C"/>
                          </a:solidFill>
                          <a:latin typeface="Arial"/>
                          <a:cs typeface="Arial"/>
                        </a:rPr>
                        <a:t>lb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286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8145">
                        <a:lnSpc>
                          <a:spcPct val="100000"/>
                        </a:lnSpc>
                        <a:spcBef>
                          <a:spcPts val="110"/>
                        </a:spcBef>
                      </a:pPr>
                      <a:r>
                        <a:rPr dirty="0" sz="950" spc="-4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Aug</a:t>
                      </a:r>
                      <a:r>
                        <a:rPr dirty="0" sz="950" spc="-4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4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50" spc="-10">
                          <a:solidFill>
                            <a:srgbClr val="424242"/>
                          </a:solidFill>
                          <a:latin typeface="Arial"/>
                          <a:cs typeface="Arial"/>
                        </a:rPr>
                        <a:t>Sept.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98145">
                        <a:lnSpc>
                          <a:spcPts val="1140"/>
                        </a:lnSpc>
                        <a:spcBef>
                          <a:spcPts val="265"/>
                        </a:spcBef>
                      </a:pP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Aug</a:t>
                      </a:r>
                      <a:r>
                        <a:rPr dirty="0" sz="950" spc="-10">
                          <a:solidFill>
                            <a:srgbClr val="747474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50" spc="-10">
                          <a:solidFill>
                            <a:srgbClr val="5B5B5B"/>
                          </a:solidFill>
                          <a:latin typeface="Arial"/>
                          <a:cs typeface="Arial"/>
                        </a:rPr>
                        <a:t>•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Sept.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1397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>
                        <a:lnSpc>
                          <a:spcPts val="1080"/>
                        </a:lnSpc>
                      </a:pPr>
                      <a:r>
                        <a:rPr dirty="0" sz="1000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1,4-.</a:t>
                      </a:r>
                      <a:r>
                        <a:rPr dirty="0" sz="1000" spc="15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000" spc="-25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.;•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123189">
                        <a:lnSpc>
                          <a:spcPct val="100000"/>
                        </a:lnSpc>
                        <a:spcBef>
                          <a:spcPts val="414"/>
                        </a:spcBef>
                      </a:pPr>
                      <a:r>
                        <a:rPr dirty="0" sz="85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¼".</a:t>
                      </a:r>
                      <a:r>
                        <a:rPr dirty="0" sz="850" spc="420">
                          <a:solidFill>
                            <a:srgbClr val="5B5B5B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00" spc="-25">
                          <a:solidFill>
                            <a:srgbClr val="424242"/>
                          </a:solidFill>
                          <a:latin typeface="Times New Roman"/>
                          <a:cs typeface="Times New Roman"/>
                        </a:rPr>
                        <a:t>½"</a:t>
                      </a: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9410" marR="317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50" spc="-2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Winter</a:t>
                      </a: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hardy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356235" marR="31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50" spc="-25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Perennial </a:t>
                      </a:r>
                      <a:r>
                        <a:rPr dirty="0" sz="950" spc="-10">
                          <a:solidFill>
                            <a:srgbClr val="2F2F2F"/>
                          </a:solidFill>
                          <a:latin typeface="Arial"/>
                          <a:cs typeface="Arial"/>
                        </a:rPr>
                        <a:t>grass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455505" y="643336"/>
            <a:ext cx="3232785" cy="15430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2540">
              <a:lnSpc>
                <a:spcPct val="99500"/>
              </a:lnSpc>
              <a:spcBef>
                <a:spcPts val="105"/>
              </a:spcBef>
            </a:pP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with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no-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till</a:t>
            </a:r>
            <a:r>
              <a:rPr dirty="0" sz="1000" spc="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drill</a:t>
            </a:r>
            <a:r>
              <a:rPr dirty="0" sz="1000" spc="5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or</a:t>
            </a:r>
            <a:r>
              <a:rPr dirty="0" sz="1000" spc="-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simply</a:t>
            </a:r>
            <a:r>
              <a:rPr dirty="0" sz="1000" spc="6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broadc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as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t</a:t>
            </a:r>
            <a:r>
              <a:rPr dirty="0" sz="1000" spc="-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on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tht'</a:t>
            </a:r>
            <a:r>
              <a:rPr dirty="0" sz="1000" spc="-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soil</a:t>
            </a:r>
            <a:r>
              <a:rPr dirty="0" sz="1000" spc="-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90">
                <a:solidFill>
                  <a:srgbClr val="5B5B5B"/>
                </a:solidFill>
                <a:latin typeface="Times New Roman"/>
                <a:cs typeface="Times New Roman"/>
              </a:rPr>
              <a:t>!&gt;Urfacc</a:t>
            </a:r>
            <a:r>
              <a:rPr dirty="0" sz="1000" spc="5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when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there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is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sufficien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t</a:t>
            </a:r>
            <a:r>
              <a:rPr dirty="0" sz="1000" spc="-4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cove,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424242"/>
                </a:solidFill>
                <a:latin typeface="Arial"/>
                <a:cs typeface="Arial"/>
              </a:rPr>
              <a:t>01</a:t>
            </a:r>
            <a:r>
              <a:rPr dirty="0" sz="700" spc="13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re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idue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from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previou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 spc="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4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In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a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rden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r,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or</a:t>
            </a:r>
            <a:r>
              <a:rPr dirty="0" sz="1000" spc="-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small</a:t>
            </a:r>
            <a:r>
              <a:rPr dirty="0" sz="1000" spc="8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areas,</a:t>
            </a:r>
            <a:r>
              <a:rPr dirty="0" sz="1000" spc="-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shallow</a:t>
            </a:r>
            <a:r>
              <a:rPr dirty="0" sz="10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tillage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with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rototiller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can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be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used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50">
                <a:solidFill>
                  <a:srgbClr val="2F2F2F"/>
                </a:solidFill>
                <a:latin typeface="Arial"/>
                <a:cs typeface="Arial"/>
              </a:rPr>
              <a:t>10</a:t>
            </a:r>
            <a:r>
              <a:rPr dirty="0" sz="650" spc="15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cover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seed.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If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intended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only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for</a:t>
            </a:r>
            <a:r>
              <a:rPr dirty="0" sz="1000" spc="-7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</a:t>
            </a:r>
            <a:r>
              <a:rPr dirty="0" sz="1000" spc="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cover</a:t>
            </a:r>
            <a:r>
              <a:rPr dirty="0" sz="1000" spc="-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crop,</a:t>
            </a:r>
            <a:r>
              <a:rPr dirty="0" sz="10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50">
                <a:solidFill>
                  <a:srgbClr val="2F2F2F"/>
                </a:solidFill>
                <a:latin typeface="Times New Roman"/>
                <a:cs typeface="Times New Roman"/>
              </a:rPr>
              <a:t>do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not</a:t>
            </a:r>
            <a:r>
              <a:rPr dirty="0" sz="1000" spc="5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add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nitrogen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fenilizcr.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If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it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 spc="-1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</a:t>
            </a:r>
            <a:r>
              <a:rPr dirty="0" sz="1000" spc="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35">
                <a:solidFill>
                  <a:srgbClr val="2F2F2F"/>
                </a:solidFill>
                <a:latin typeface="Times New Roman"/>
                <a:cs typeface="Times New Roman"/>
              </a:rPr>
              <a:t>used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as</a:t>
            </a:r>
            <a:r>
              <a:rPr dirty="0" sz="1000" spc="9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1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forage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or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grain. nitrogen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can</a:t>
            </a:r>
            <a:r>
              <a:rPr dirty="0" sz="1000" spc="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be</a:t>
            </a:r>
            <a:r>
              <a:rPr dirty="0" sz="1000" spc="-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applied</a:t>
            </a:r>
            <a:r>
              <a:rPr dirty="0" sz="1000" spc="5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late</a:t>
            </a:r>
            <a:r>
              <a:rPr dirty="0" sz="1000" spc="-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winter.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8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rye</a:t>
            </a:r>
            <a:r>
              <a:rPr dirty="0" sz="100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cover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cropshould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</a:t>
            </a:r>
            <a:r>
              <a:rPr dirty="0" sz="1000" spc="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55">
                <a:solidFill>
                  <a:srgbClr val="424242"/>
                </a:solidFill>
                <a:latin typeface="Times New Roman"/>
                <a:cs typeface="Times New Roman"/>
              </a:rPr>
              <a:t>killed-</a:t>
            </a:r>
            <a:r>
              <a:rPr dirty="0" sz="1000" spc="75">
                <a:solidFill>
                  <a:srgbClr val="424242"/>
                </a:solidFill>
                <a:latin typeface="Times New Roman"/>
                <a:cs typeface="Times New Roman"/>
              </a:rPr>
              <a:t>by</a:t>
            </a:r>
            <a:r>
              <a:rPr dirty="0" sz="1000" spc="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65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herbicid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 spc="7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or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tillage-</a:t>
            </a:r>
            <a:r>
              <a:rPr dirty="0" sz="1000" spc="70">
                <a:solidFill>
                  <a:srgbClr val="1C1C1C"/>
                </a:solidFill>
                <a:latin typeface="Times New Roman"/>
                <a:cs typeface="Times New Roman"/>
              </a:rPr>
              <a:t>by</a:t>
            </a:r>
            <a:r>
              <a:rPr dirty="0" sz="1000" spc="10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mid-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April</a:t>
            </a:r>
            <a:r>
              <a:rPr dirty="0" sz="1000" spc="114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9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prevent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excessive</a:t>
            </a:r>
            <a:r>
              <a:rPr dirty="0" sz="1000" spc="8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1C1C1C"/>
                </a:solidFill>
                <a:latin typeface="Times New Roman"/>
                <a:cs typeface="Times New Roman"/>
              </a:rPr>
              <a:t>top</a:t>
            </a:r>
            <a:r>
              <a:rPr dirty="0" sz="1000" spc="-5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growth</a:t>
            </a:r>
            <a:r>
              <a:rPr dirty="0" sz="100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1000" spc="-35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Jf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small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grains</a:t>
            </a:r>
            <a:r>
              <a:rPr dirty="0" sz="1000" spc="-7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grow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too</a:t>
            </a:r>
            <a:r>
              <a:rPr dirty="0" sz="1000" spc="-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tall</a:t>
            </a:r>
            <a:r>
              <a:rPr dirty="0" sz="1000" spc="8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50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75">
                <a:solidFill>
                  <a:srgbClr val="424242"/>
                </a:solidFill>
                <a:latin typeface="Times New Roman"/>
                <a:cs typeface="Times New Roman"/>
              </a:rPr>
              <a:t>sprini_!.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it</a:t>
            </a:r>
            <a:r>
              <a:rPr dirty="0" sz="1000" spc="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may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helpful</a:t>
            </a:r>
            <a:r>
              <a:rPr dirty="0" sz="1000" spc="7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mow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them</a:t>
            </a:r>
            <a:r>
              <a:rPr dirty="0" sz="1000" spc="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before</a:t>
            </a:r>
            <a:r>
              <a:rPr dirty="0" sz="1000" spc="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tilling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or</a:t>
            </a:r>
            <a:r>
              <a:rPr dirty="0" sz="1000" spc="-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no-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till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planting.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464517" y="2318202"/>
            <a:ext cx="3273425" cy="331724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 spc="70" b="1">
                <a:solidFill>
                  <a:srgbClr val="424242"/>
                </a:solidFill>
                <a:latin typeface="Arial"/>
                <a:cs typeface="Arial"/>
              </a:rPr>
              <a:t>Grasses</a:t>
            </a:r>
            <a:endParaRPr sz="1400">
              <a:latin typeface="Arial"/>
              <a:cs typeface="Arial"/>
            </a:endParaRPr>
          </a:p>
          <a:p>
            <a:pPr marL="19050" marR="53975" indent="229235">
              <a:lnSpc>
                <a:spcPts val="1190"/>
              </a:lnSpc>
              <a:spcBef>
                <a:spcPts val="210"/>
              </a:spcBef>
            </a:pP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Annual</a:t>
            </a:r>
            <a:r>
              <a:rPr dirty="0" sz="1000" spc="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rycgrass</a:t>
            </a:r>
            <a:r>
              <a:rPr dirty="0" sz="1000" spc="-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30" i="1">
                <a:solidFill>
                  <a:srgbClr val="2F2F2F"/>
                </a:solidFill>
                <a:latin typeface="Times New Roman"/>
                <a:cs typeface="Times New Roman"/>
              </a:rPr>
              <a:t>(Loli11111</a:t>
            </a:r>
            <a:r>
              <a:rPr dirty="0" sz="1000" spc="40" i="1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424242"/>
                </a:solidFill>
                <a:latin typeface="Times New Roman"/>
                <a:cs typeface="Times New Roman"/>
              </a:rPr>
              <a:t>multiflomm)</a:t>
            </a:r>
            <a:r>
              <a:rPr dirty="0" sz="1000" spc="-45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can</a:t>
            </a:r>
            <a:r>
              <a:rPr dirty="0" sz="1000" spc="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us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d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125">
                <a:solidFill>
                  <a:srgbClr val="424242"/>
                </a:solidFill>
                <a:latin typeface="Times New Roman"/>
                <a:cs typeface="Times New Roman"/>
              </a:rPr>
              <a:t>  </a:t>
            </a:r>
            <a:r>
              <a:rPr dirty="0" sz="1000" spc="-5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winter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cover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crop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Kentucky</a:t>
            </a:r>
            <a:r>
              <a:rPr dirty="0" sz="1000" spc="-10">
                <a:solidFill>
                  <a:srgbClr val="9E9E9E"/>
                </a:solidFill>
                <a:latin typeface="Times New Roman"/>
                <a:cs typeface="Times New Roman"/>
              </a:rPr>
              <a:t>,</a:t>
            </a:r>
            <a:r>
              <a:rPr dirty="0" sz="1000" spc="-65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although</a:t>
            </a:r>
            <a:r>
              <a:rPr dirty="0" sz="1000" spc="5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it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may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winter-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kill</a:t>
            </a:r>
            <a:r>
              <a:rPr dirty="0" sz="1000" spc="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in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some</a:t>
            </a:r>
            <a:r>
              <a:rPr dirty="0" sz="10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years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7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When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planted</a:t>
            </a:r>
            <a:r>
              <a:rPr dirty="0" sz="1000" spc="7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August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50">
                <a:solidFill>
                  <a:srgbClr val="2F2F2F"/>
                </a:solidFill>
                <a:latin typeface="Arial"/>
                <a:cs typeface="Arial"/>
              </a:rPr>
              <a:t>01</a:t>
            </a:r>
            <a:r>
              <a:rPr dirty="0" sz="650" spc="21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September,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it</a:t>
            </a:r>
            <a:r>
              <a:rPr dirty="0" sz="1000" spc="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usually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produce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 spc="-3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good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top</a:t>
            </a:r>
            <a:r>
              <a:rPr dirty="0" sz="1000" spc="-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growth</a:t>
            </a:r>
            <a:r>
              <a:rPr dirty="0" sz="10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befor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 spc="-5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cold</a:t>
            </a:r>
            <a:r>
              <a:rPr dirty="0" sz="1000" spc="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we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a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ther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3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This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will</a:t>
            </a:r>
            <a:r>
              <a:rPr dirty="0" sz="1000" spc="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help</a:t>
            </a:r>
            <a:r>
              <a:rPr dirty="0" sz="1000" spc="50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F2F2F"/>
                </a:solidFill>
                <a:latin typeface="Times New Roman"/>
                <a:cs typeface="Times New Roman"/>
              </a:rPr>
              <a:t>it</a:t>
            </a:r>
            <a:r>
              <a:rPr dirty="0" sz="950" spc="8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rnrvive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better.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but</a:t>
            </a:r>
            <a:r>
              <a:rPr dirty="0" sz="100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even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2F2F2F"/>
                </a:solidFill>
                <a:latin typeface="Times New Roman"/>
                <a:cs typeface="Times New Roman"/>
              </a:rPr>
              <a:t>if </a:t>
            </a:r>
            <a:r>
              <a:rPr dirty="0" sz="950">
                <a:solidFill>
                  <a:srgbClr val="2F2F2F"/>
                </a:solidFill>
                <a:latin typeface="Times New Roman"/>
                <a:cs typeface="Times New Roman"/>
              </a:rPr>
              <a:t>it</a:t>
            </a:r>
            <a:r>
              <a:rPr dirty="0" sz="95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do!$</a:t>
            </a:r>
            <a:r>
              <a:rPr dirty="0" sz="1000" spc="-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winter-kill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,</a:t>
            </a:r>
            <a:r>
              <a:rPr dirty="0" sz="1000" spc="-6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it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will</a:t>
            </a:r>
            <a:r>
              <a:rPr dirty="0" sz="1000" spc="-5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still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protect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i.uil.</a:t>
            </a:r>
            <a:r>
              <a:rPr dirty="0" sz="1000" spc="-1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Annual</a:t>
            </a:r>
            <a:r>
              <a:rPr dirty="0" sz="1000" spc="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rycgra!&gt;s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has</a:t>
            </a:r>
            <a:r>
              <a:rPr dirty="0" sz="1000" spc="-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 spc="-90">
                <a:solidFill>
                  <a:srgbClr val="1C1C1C"/>
                </a:solidFill>
                <a:latin typeface="Times New Roman"/>
                <a:cs typeface="Times New Roman"/>
              </a:rPr>
              <a:t>th</a:t>
            </a:r>
            <a:r>
              <a:rPr dirty="0" sz="1000" spc="-90">
                <a:solidFill>
                  <a:srgbClr val="424242"/>
                </a:solidFill>
                <a:latin typeface="Times New Roman"/>
                <a:cs typeface="Times New Roman"/>
              </a:rPr>
              <a:t>&lt;</a:t>
            </a:r>
            <a:r>
              <a:rPr dirty="0" sz="1000" spc="-90">
                <a:solidFill>
                  <a:srgbClr val="747474"/>
                </a:solidFill>
                <a:latin typeface="Times New Roman"/>
                <a:cs typeface="Times New Roman"/>
              </a:rPr>
              <a:t>·</a:t>
            </a:r>
            <a:r>
              <a:rPr dirty="0" sz="1000" spc="-14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advantag&lt;</a:t>
            </a:r>
            <a:r>
              <a:rPr dirty="0" sz="1000" spc="-30">
                <a:solidFill>
                  <a:srgbClr val="747474"/>
                </a:solidFill>
                <a:latin typeface="Times New Roman"/>
                <a:cs typeface="Times New Roman"/>
              </a:rPr>
              <a:t>'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70">
                <a:solidFill>
                  <a:srgbClr val="2F2F2F"/>
                </a:solidFill>
                <a:latin typeface="Times New Roman"/>
                <a:cs typeface="Times New Roman"/>
              </a:rPr>
              <a:t>dcn!-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-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c</a:t>
            </a:r>
            <a:r>
              <a:rPr dirty="0" sz="1000" spc="-25">
                <a:solidFill>
                  <a:srgbClr val="747474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le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a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fy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gro\\1h</a:t>
            </a:r>
            <a:r>
              <a:rPr dirty="0" sz="100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that</a:t>
            </a:r>
            <a:r>
              <a:rPr dirty="0" sz="1000" spc="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providci.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good cover</a:t>
            </a:r>
            <a:r>
              <a:rPr dirty="0" sz="1000" spc="-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which can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 spc="1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tilled</a:t>
            </a:r>
            <a:r>
              <a:rPr dirty="0" sz="100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65">
                <a:solidFill>
                  <a:srgbClr val="2F2F2F"/>
                </a:solidFill>
                <a:latin typeface="Times New Roman"/>
                <a:cs typeface="Times New Roman"/>
              </a:rPr>
              <a:t>e</a:t>
            </a:r>
            <a:r>
              <a:rPr dirty="0" sz="1000" spc="-65">
                <a:solidFill>
                  <a:srgbClr val="5B5B5B"/>
                </a:solidFill>
                <a:latin typeface="Times New Roman"/>
                <a:cs typeface="Times New Roman"/>
              </a:rPr>
              <a:t>a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!&gt;­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ily</a:t>
            </a:r>
            <a:r>
              <a:rPr dirty="0" sz="100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if</a:t>
            </a:r>
            <a:r>
              <a:rPr dirty="0" sz="1000" spc="-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not</a:t>
            </a:r>
            <a:r>
              <a:rPr dirty="0" sz="1000" spc="-8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allowc,d</a:t>
            </a:r>
            <a:r>
              <a:rPr dirty="0" sz="1000" spc="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1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mnturc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 </a:t>
            </a:r>
            <a:r>
              <a:rPr dirty="0" sz="1000" spc="-1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z="1000" spc="-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spring</a:t>
            </a:r>
            <a:r>
              <a:rPr dirty="0" sz="100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1000" spc="-15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II</a:t>
            </a:r>
            <a:r>
              <a:rPr dirty="0" sz="1000" spc="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is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ulso</a:t>
            </a:r>
            <a:r>
              <a:rPr dirty="0" sz="1000" spc="-7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effective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in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suppressing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weeds.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Plant</a:t>
            </a:r>
            <a:r>
              <a:rPr dirty="0" sz="100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35">
                <a:solidFill>
                  <a:srgbClr val="2F2F2F"/>
                </a:solidFill>
                <a:latin typeface="Times New Roman"/>
                <a:cs typeface="Times New Roman"/>
              </a:rPr>
              <a:t>mid-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August</a:t>
            </a:r>
            <a:r>
              <a:rPr dirty="0" sz="1000" spc="1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through</a:t>
            </a:r>
            <a:r>
              <a:rPr dirty="0" sz="1000" spc="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Septembe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r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,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u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e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20</a:t>
            </a:r>
            <a:r>
              <a:rPr dirty="0" sz="1000" spc="-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25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poundi.</a:t>
            </a:r>
            <a:r>
              <a:rPr dirty="0" sz="1000" spc="-8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</a:t>
            </a:r>
            <a:r>
              <a:rPr dirty="0" sz="1000" spc="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per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acre.</a:t>
            </a:r>
            <a:r>
              <a:rPr dirty="0" sz="1000" spc="-7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cover</a:t>
            </a:r>
            <a:r>
              <a:rPr dirty="0" sz="1000" spc="1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z="1000" spc="-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about</a:t>
            </a:r>
            <a:endParaRPr sz="1000">
              <a:latin typeface="Times New Roman"/>
              <a:cs typeface="Times New Roman"/>
            </a:endParaRPr>
          </a:p>
          <a:p>
            <a:pPr marL="39370" marR="67310" indent="-4445">
              <a:lnSpc>
                <a:spcPct val="98400"/>
              </a:lnSpc>
              <a:spcBef>
                <a:spcPts val="10"/>
              </a:spcBef>
            </a:pPr>
            <a:r>
              <a:rPr dirty="0" sz="1000" spc="-25">
                <a:solidFill>
                  <a:srgbClr val="5B5B5B"/>
                </a:solidFill>
                <a:latin typeface="Times New Roman"/>
                <a:cs typeface="Times New Roman"/>
              </a:rPr>
              <a:t>½-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inch</a:t>
            </a:r>
            <a:r>
              <a:rPr dirty="0" sz="1000" spc="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deep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r>
              <a:rPr dirty="0" sz="1000" spc="-1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Rycgrass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germinates</a:t>
            </a:r>
            <a:r>
              <a:rPr dirty="0" sz="1000" spc="-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quickly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will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prm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·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id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e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good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35">
                <a:solidFill>
                  <a:srgbClr val="2F2F2F"/>
                </a:solidFill>
                <a:latin typeface="Times New Roman"/>
                <a:cs typeface="Times New Roman"/>
              </a:rPr>
              <a:t>t</a:t>
            </a:r>
            <a:r>
              <a:rPr dirty="0" sz="1000" spc="-35">
                <a:solidFill>
                  <a:srgbClr val="5B5B5B"/>
                </a:solidFill>
                <a:latin typeface="Times New Roman"/>
                <a:cs typeface="Times New Roman"/>
              </a:rPr>
              <a:t>·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over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before</a:t>
            </a:r>
            <a:r>
              <a:rPr dirty="0" sz="1000" spc="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winter.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It</a:t>
            </a:r>
            <a:r>
              <a:rPr dirty="0" sz="1000" spc="-2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can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</a:t>
            </a:r>
            <a:r>
              <a:rPr dirty="0" sz="1000" spc="-8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grazca</a:t>
            </a:r>
            <a:r>
              <a:rPr dirty="0" sz="1000" spc="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or</a:t>
            </a:r>
            <a:r>
              <a:rPr dirty="0" sz="100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cut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for</a:t>
            </a:r>
            <a:r>
              <a:rPr dirty="0" sz="1000" spc="-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hay</a:t>
            </a:r>
            <a:r>
              <a:rPr dirty="0" sz="1000" spc="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in</a:t>
            </a:r>
            <a:r>
              <a:rPr dirty="0" sz="1000" spc="5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late</a:t>
            </a:r>
            <a:r>
              <a:rPr dirty="0" sz="10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April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or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early</a:t>
            </a:r>
            <a:r>
              <a:rPr dirty="0" sz="1000" spc="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May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4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If</a:t>
            </a:r>
            <a:r>
              <a:rPr dirty="0" sz="1000" spc="-4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gi'"cn</a:t>
            </a:r>
            <a:r>
              <a:rPr dirty="0" sz="1000" spc="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time.</a:t>
            </a:r>
            <a:r>
              <a:rPr dirty="0" sz="1000" spc="-6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it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will</a:t>
            </a:r>
            <a:r>
              <a:rPr dirty="0" sz="1000" spc="10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produce</a:t>
            </a:r>
            <a:r>
              <a:rPr dirty="0" sz="100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and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can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volunteer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z="100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followin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g</a:t>
            </a:r>
            <a:r>
              <a:rPr dirty="0" sz="1000" spc="4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fall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r>
              <a:rPr dirty="0" sz="1000" spc="-12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This</a:t>
            </a:r>
            <a:r>
              <a:rPr dirty="0" sz="1000" spc="-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tra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i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causc.c: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it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to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become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weed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problem</a:t>
            </a:r>
            <a:r>
              <a:rPr dirty="0" sz="1000" spc="10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-8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some</a:t>
            </a:r>
            <a:r>
              <a:rPr dirty="0" sz="1000" spc="-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cropping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system</a:t>
            </a:r>
            <a:r>
              <a:rPr dirty="0" sz="1000" spc="1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,</a:t>
            </a:r>
            <a:r>
              <a:rPr dirty="0" sz="1000" spc="-2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especially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those</a:t>
            </a:r>
            <a:endParaRPr sz="1000">
              <a:latin typeface="Times New Roman"/>
              <a:cs typeface="Times New Roman"/>
            </a:endParaRPr>
          </a:p>
          <a:p>
            <a:pPr marL="48895">
              <a:lnSpc>
                <a:spcPts val="1160"/>
              </a:lnSpc>
              <a:spcBef>
                <a:spcPts val="60"/>
              </a:spcBef>
            </a:pP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includin1;: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wheat</a:t>
            </a:r>
            <a:r>
              <a:rPr dirty="0" sz="1000" spc="-1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75590">
              <a:lnSpc>
                <a:spcPts val="1160"/>
              </a:lnSpc>
            </a:pP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Perennial</a:t>
            </a:r>
            <a:r>
              <a:rPr dirty="0" sz="1000" spc="1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rycgras</a:t>
            </a:r>
            <a:r>
              <a:rPr dirty="0" sz="1000" spc="-2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 spc="-6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 spc="-60" i="1">
                <a:solidFill>
                  <a:srgbClr val="424242"/>
                </a:solidFill>
                <a:latin typeface="Times New Roman"/>
                <a:cs typeface="Times New Roman"/>
              </a:rPr>
              <a:t>(Loli11m</a:t>
            </a:r>
            <a:r>
              <a:rPr dirty="0" sz="1000" spc="100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25" i="1">
                <a:solidFill>
                  <a:srgbClr val="2F2F2F"/>
                </a:solidFill>
                <a:latin typeface="Times New Roman"/>
                <a:cs typeface="Times New Roman"/>
              </a:rPr>
              <a:t>p</a:t>
            </a:r>
            <a:r>
              <a:rPr dirty="0" sz="1000" spc="-125" i="1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 spc="-125" i="1">
                <a:solidFill>
                  <a:srgbClr val="424242"/>
                </a:solidFill>
                <a:latin typeface="Times New Roman"/>
                <a:cs typeface="Times New Roman"/>
              </a:rPr>
              <a:t>n-</a:t>
            </a:r>
            <a:r>
              <a:rPr dirty="0" sz="1000" spc="-110" i="1">
                <a:solidFill>
                  <a:srgbClr val="747474"/>
                </a:solidFill>
                <a:latin typeface="Times New Roman"/>
                <a:cs typeface="Times New Roman"/>
              </a:rPr>
              <a:t>•</a:t>
            </a:r>
            <a:r>
              <a:rPr dirty="0" sz="1000" spc="-110" i="1">
                <a:solidFill>
                  <a:srgbClr val="2F2F2F"/>
                </a:solidFill>
                <a:latin typeface="Times New Roman"/>
                <a:cs typeface="Times New Roman"/>
              </a:rPr>
              <a:t>111,r)</a:t>
            </a:r>
            <a:r>
              <a:rPr dirty="0" sz="1000" spc="85" i="1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is</a:t>
            </a:r>
            <a:r>
              <a:rPr dirty="0" sz="1000" spc="-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very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effective</a:t>
            </a:r>
            <a:r>
              <a:rPr dirty="0" sz="1000" spc="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endParaRPr sz="1000">
              <a:latin typeface="Times New Roman"/>
              <a:cs typeface="Times New Roman"/>
            </a:endParaRPr>
          </a:p>
          <a:p>
            <a:pPr marL="48260" marR="5080" indent="-1905">
              <a:lnSpc>
                <a:spcPct val="100000"/>
              </a:lnSpc>
              <a:spcBef>
                <a:spcPts val="30"/>
              </a:spcBef>
            </a:pP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supp,cssing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weeds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and</a:t>
            </a:r>
            <a:r>
              <a:rPr dirty="0" sz="1000" spc="-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can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also</a:t>
            </a:r>
            <a:r>
              <a:rPr dirty="0" sz="1000" spc="-7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used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as</a:t>
            </a:r>
            <a:r>
              <a:rPr dirty="0" sz="1000" spc="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9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winter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700" spc="-10">
                <a:solidFill>
                  <a:srgbClr val="2F2F2F"/>
                </a:solidFill>
                <a:latin typeface="Times New Roman"/>
                <a:cs typeface="Times New Roman"/>
              </a:rPr>
              <a:t>CO\'CT</a:t>
            </a:r>
            <a:r>
              <a:rPr dirty="0" sz="700" spc="500">
                <a:solidFill>
                  <a:srgbClr val="2F2F2F"/>
                </a:solidFill>
                <a:latin typeface="Times New Roman"/>
                <a:cs typeface="Times New Roman"/>
              </a:rPr>
              <a:t> 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8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1C1C1C"/>
                </a:solidFill>
                <a:latin typeface="Times New Roman"/>
                <a:cs typeface="Times New Roman"/>
              </a:rPr>
              <a:t>It</a:t>
            </a:r>
            <a:r>
              <a:rPr dirty="0" sz="1000" spc="-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 spc="-110">
                <a:solidFill>
                  <a:srgbClr val="2F2F2F"/>
                </a:solidFill>
                <a:latin typeface="Times New Roman"/>
                <a:cs typeface="Times New Roman"/>
              </a:rPr>
              <a:t>&lt;.</a:t>
            </a:r>
            <a:r>
              <a:rPr dirty="0" sz="1000" spc="-110">
                <a:solidFill>
                  <a:srgbClr val="5B5B5B"/>
                </a:solidFill>
                <a:latin typeface="Times New Roman"/>
                <a:cs typeface="Times New Roman"/>
              </a:rPr>
              <a:t>'</a:t>
            </a:r>
            <a:r>
              <a:rPr dirty="0" sz="1000" spc="-110">
                <a:solidFill>
                  <a:srgbClr val="424242"/>
                </a:solidFill>
                <a:latin typeface="Times New Roman"/>
                <a:cs typeface="Times New Roman"/>
              </a:rPr>
              <a:t>an</a:t>
            </a:r>
            <a:r>
              <a:rPr dirty="0" sz="1000" spc="-1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survive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over</a:t>
            </a:r>
            <a:r>
              <a:rPr dirty="0" sz="1000" spc="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winter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will</a:t>
            </a:r>
            <a:r>
              <a:rPr dirty="0" sz="1000" spc="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need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to</a:t>
            </a:r>
            <a:r>
              <a:rPr dirty="0" sz="1000" spc="3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be</a:t>
            </a:r>
            <a:r>
              <a:rPr dirty="0" sz="1000" spc="-1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killed</a:t>
            </a:r>
            <a:r>
              <a:rPr dirty="0" sz="1000" spc="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50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sprin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g</a:t>
            </a:r>
            <a:r>
              <a:rPr dirty="0" sz="100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1000" spc="-5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Use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about</a:t>
            </a:r>
            <a:r>
              <a:rPr dirty="0" sz="1000" spc="7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1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same</a:t>
            </a:r>
            <a:r>
              <a:rPr dirty="0" sz="1000" spc="-9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sccding</a:t>
            </a:r>
            <a:r>
              <a:rPr dirty="0" sz="1000" spc="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rate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as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annual</a:t>
            </a:r>
            <a:r>
              <a:rPr dirty="0" sz="1000" spc="7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rycgrass</a:t>
            </a:r>
            <a:r>
              <a:rPr dirty="0" sz="1000" spc="-10">
                <a:solidFill>
                  <a:srgbClr val="8E8E8E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814029" y="620434"/>
            <a:ext cx="3226435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20345">
              <a:lnSpc>
                <a:spcPct val="100000"/>
              </a:lnSpc>
              <a:spcBef>
                <a:spcPts val="100"/>
              </a:spcBef>
            </a:pP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Tall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fescue</a:t>
            </a:r>
            <a:r>
              <a:rPr dirty="0" sz="1000" spc="-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850" i="1">
                <a:solidFill>
                  <a:srgbClr val="424242"/>
                </a:solidFill>
                <a:latin typeface="Arial"/>
                <a:cs typeface="Arial"/>
              </a:rPr>
              <a:t>(F&lt;</a:t>
            </a:r>
            <a:r>
              <a:rPr dirty="0" sz="850" i="1">
                <a:solidFill>
                  <a:srgbClr val="747474"/>
                </a:solidFill>
                <a:latin typeface="Arial"/>
                <a:cs typeface="Arial"/>
              </a:rPr>
              <a:t>•</a:t>
            </a:r>
            <a:r>
              <a:rPr dirty="0" sz="850" i="1">
                <a:solidFill>
                  <a:srgbClr val="5B5B5B"/>
                </a:solidFill>
                <a:latin typeface="Arial"/>
                <a:cs typeface="Arial"/>
              </a:rPr>
              <a:t>s</a:t>
            </a:r>
            <a:r>
              <a:rPr dirty="0" sz="850" i="1">
                <a:solidFill>
                  <a:srgbClr val="2F2F2F"/>
                </a:solidFill>
                <a:latin typeface="Arial"/>
                <a:cs typeface="Arial"/>
              </a:rPr>
              <a:t>turn</a:t>
            </a:r>
            <a:r>
              <a:rPr dirty="0" sz="850" spc="220" i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spc="-80" i="1">
                <a:solidFill>
                  <a:srgbClr val="424242"/>
                </a:solidFill>
                <a:latin typeface="Times New Roman"/>
                <a:cs typeface="Times New Roman"/>
              </a:rPr>
              <a:t>a11111di11acrn)</a:t>
            </a:r>
            <a:r>
              <a:rPr dirty="0" sz="1000" spc="-80">
                <a:solidFill>
                  <a:srgbClr val="424242"/>
                </a:solidFill>
                <a:latin typeface="Times New Roman"/>
                <a:cs typeface="Times New Roman"/>
              </a:rPr>
              <a:t>can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he</a:t>
            </a:r>
            <a:r>
              <a:rPr dirty="0" sz="1000" spc="-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used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as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winter cover</a:t>
            </a:r>
            <a:r>
              <a:rPr dirty="0" sz="10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e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v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en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though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it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is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not an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annual</a:t>
            </a:r>
            <a:r>
              <a:rPr dirty="0" sz="1000" spc="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grass.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It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can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b</a:t>
            </a:r>
            <a:r>
              <a:rPr dirty="0" sz="1000" spc="-25">
                <a:solidFill>
                  <a:srgbClr val="747474"/>
                </a:solidFill>
                <a:latin typeface="Times New Roman"/>
                <a:cs typeface="Times New Roman"/>
              </a:rPr>
              <a:t>e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seeded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mid-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August</a:t>
            </a:r>
            <a:r>
              <a:rPr dirty="0" sz="1000" spc="1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through</a:t>
            </a:r>
            <a:r>
              <a:rPr dirty="0" sz="1000" spc="-9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September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800">
                <a:solidFill>
                  <a:srgbClr val="424242"/>
                </a:solidFill>
                <a:latin typeface="Arial"/>
                <a:cs typeface="Arial"/>
              </a:rPr>
              <a:t>and</a:t>
            </a:r>
            <a:r>
              <a:rPr dirty="0" sz="800" spc="11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800">
                <a:solidFill>
                  <a:srgbClr val="424242"/>
                </a:solidFill>
                <a:latin typeface="Arial"/>
                <a:cs typeface="Arial"/>
              </a:rPr>
              <a:t>can</a:t>
            </a:r>
            <a:r>
              <a:rPr dirty="0" sz="800" spc="18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pro\'ide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800">
                <a:solidFill>
                  <a:srgbClr val="424242"/>
                </a:solidFill>
                <a:latin typeface="Arial"/>
                <a:cs typeface="Arial"/>
              </a:rPr>
              <a:t>a</a:t>
            </a:r>
            <a:r>
              <a:rPr dirty="0" sz="800" spc="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good ground 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cover</a:t>
            </a:r>
            <a:r>
              <a:rPr dirty="0" sz="1000" spc="-1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before</a:t>
            </a:r>
            <a:r>
              <a:rPr dirty="0" sz="1000" spc="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winter.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Broadcast</a:t>
            </a:r>
            <a:r>
              <a:rPr dirty="0" sz="1000" spc="6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20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o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30</a:t>
            </a:r>
            <a:r>
              <a:rPr dirty="0" sz="10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pounds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seed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per</a:t>
            </a:r>
            <a:r>
              <a:rPr dirty="0" sz="1000" spc="-1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acre</a:t>
            </a:r>
            <a:r>
              <a:rPr dirty="0" sz="1000" spc="-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on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clean-tilled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soil.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Use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950" spc="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cwrugated</a:t>
            </a:r>
            <a:r>
              <a:rPr dirty="0" sz="1000" spc="8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roller</a:t>
            </a:r>
            <a:r>
              <a:rPr dirty="0" sz="10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(culti­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packer</a:t>
            </a:r>
            <a:r>
              <a:rPr dirty="0" sz="1000" spc="-20">
                <a:solidFill>
                  <a:srgbClr val="5B5B5B"/>
                </a:solidFill>
                <a:latin typeface="Times New Roman"/>
                <a:cs typeface="Times New Roman"/>
              </a:rPr>
              <a:t>)</a:t>
            </a:r>
            <a:r>
              <a:rPr dirty="0" sz="1000" spc="1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8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finn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z="1000" spc="-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soil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and</a:t>
            </a:r>
            <a:r>
              <a:rPr dirty="0" sz="1000" spc="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pr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ss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 i="1">
                <a:solidFill>
                  <a:srgbClr val="2F2F2F"/>
                </a:solidFill>
                <a:latin typeface="Times New Roman"/>
                <a:cs typeface="Times New Roman"/>
              </a:rPr>
              <a:t>i.eed</a:t>
            </a:r>
            <a:r>
              <a:rPr dirty="0" sz="1000" spc="-10" i="1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120" i="1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The</a:t>
            </a:r>
            <a:r>
              <a:rPr dirty="0" sz="1000" spc="-7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should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</a:t>
            </a:r>
            <a:r>
              <a:rPr dirty="0" sz="1000" spc="-10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covered</a:t>
            </a:r>
            <a:r>
              <a:rPr dirty="0" sz="1000" spc="9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no</a:t>
            </a:r>
            <a:r>
              <a:rPr dirty="0" sz="1000" spc="-7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more</a:t>
            </a:r>
            <a:r>
              <a:rPr dirty="0" sz="1000" spc="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than</a:t>
            </a:r>
            <a:r>
              <a:rPr dirty="0" sz="1000" spc="-7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40">
                <a:solidFill>
                  <a:srgbClr val="5B5B5B"/>
                </a:solidFill>
                <a:latin typeface="Times New Roman"/>
                <a:cs typeface="Times New Roman"/>
              </a:rPr>
              <a:t>1/:-</a:t>
            </a:r>
            <a:r>
              <a:rPr dirty="0" sz="1000" spc="-35">
                <a:solidFill>
                  <a:srgbClr val="5B5B5B"/>
                </a:solidFill>
                <a:latin typeface="Times New Roman"/>
                <a:cs typeface="Times New Roman"/>
              </a:rPr>
              <a:t>inch</a:t>
            </a:r>
            <a:r>
              <a:rPr dirty="0" sz="1000" spc="2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deep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2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Fcscue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can</a:t>
            </a:r>
            <a:r>
              <a:rPr dirty="0" sz="1000" spc="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</a:t>
            </a:r>
            <a:r>
              <a:rPr dirty="0" sz="1000" spc="-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grazed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or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cut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for</a:t>
            </a:r>
            <a:r>
              <a:rPr dirty="0" sz="1000" spc="-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hny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-9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early</a:t>
            </a:r>
            <a:r>
              <a:rPr dirty="0" sz="1000" spc="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May</a:t>
            </a:r>
            <a:r>
              <a:rPr dirty="0" sz="1000">
                <a:solidFill>
                  <a:srgbClr val="9E9E9E"/>
                </a:solidFill>
                <a:latin typeface="Times New Roman"/>
                <a:cs typeface="Times New Roman"/>
              </a:rPr>
              <a:t>.</a:t>
            </a:r>
            <a:r>
              <a:rPr dirty="0" sz="1000" spc="25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If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it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is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to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</a:t>
            </a:r>
            <a:r>
              <a:rPr dirty="0" sz="1000" spc="-8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used</a:t>
            </a:r>
            <a:r>
              <a:rPr dirty="0" sz="1000" spc="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for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hay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or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grazing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.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50</a:t>
            </a:r>
            <a:r>
              <a:rPr dirty="0" sz="1000" spc="-5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6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80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pounds</a:t>
            </a:r>
            <a:r>
              <a:rPr dirty="0" sz="1000" spc="-7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nitrogen</a:t>
            </a:r>
            <a:r>
              <a:rPr dirty="0" sz="1000" spc="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should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424242"/>
                </a:solidFill>
                <a:latin typeface="Times New Roman"/>
                <a:cs typeface="Times New Roman"/>
              </a:rPr>
              <a:t>be</a:t>
            </a:r>
            <a:r>
              <a:rPr dirty="0" sz="950" spc="-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applied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February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or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early</a:t>
            </a:r>
            <a:r>
              <a:rPr dirty="0" sz="1000" spc="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March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increase</a:t>
            </a:r>
            <a:r>
              <a:rPr dirty="0" sz="1000" spc="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yield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quality.</a:t>
            </a:r>
            <a:r>
              <a:rPr dirty="0" sz="1000" spc="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It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can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killed</a:t>
            </a:r>
            <a:r>
              <a:rPr dirty="0" sz="1000" spc="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with</a:t>
            </a:r>
            <a:r>
              <a:rPr dirty="0" sz="1000" spc="5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h</a:t>
            </a:r>
            <a:r>
              <a:rPr dirty="0" sz="1000" spc="-20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rbicide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or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tillage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</a:t>
            </a:r>
            <a:r>
              <a:rPr dirty="0" sz="10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5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spring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before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planting</a:t>
            </a:r>
            <a:r>
              <a:rPr dirty="0" sz="1000" spc="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summer crop.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827676" y="2602181"/>
            <a:ext cx="3218180" cy="286385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25"/>
              </a:spcBef>
            </a:pPr>
            <a:r>
              <a:rPr dirty="0" sz="1400" spc="80" b="1">
                <a:solidFill>
                  <a:srgbClr val="424242"/>
                </a:solidFill>
                <a:latin typeface="Arial"/>
                <a:cs typeface="Arial"/>
              </a:rPr>
              <a:t>Legumes</a:t>
            </a:r>
            <a:endParaRPr sz="1400">
              <a:latin typeface="Arial"/>
              <a:cs typeface="Arial"/>
            </a:endParaRPr>
          </a:p>
          <a:p>
            <a:pPr marL="17145" marR="26034" indent="221615">
              <a:lnSpc>
                <a:spcPct val="99200"/>
              </a:lnSpc>
              <a:spcBef>
                <a:spcPts val="175"/>
              </a:spcBef>
            </a:pP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Legumes</a:t>
            </a:r>
            <a:r>
              <a:rPr dirty="0" sz="1000" spc="-10">
                <a:solidFill>
                  <a:srgbClr val="9E9E9E"/>
                </a:solidFill>
                <a:latin typeface="Times New Roman"/>
                <a:cs typeface="Times New Roman"/>
              </a:rPr>
              <a:t>,</a:t>
            </a:r>
            <a:r>
              <a:rPr dirty="0" sz="1000" spc="-65">
                <a:solidFill>
                  <a:srgbClr val="9E9E9E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such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as</a:t>
            </a:r>
            <a:r>
              <a:rPr dirty="0" sz="10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clovcri.</a:t>
            </a:r>
            <a:r>
              <a:rPr dirty="0" sz="1000" spc="-7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vet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c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he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,</a:t>
            </a:r>
            <a:r>
              <a:rPr dirty="0" sz="1000" spc="-2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have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 spc="1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added </a:t>
            </a:r>
            <a:r>
              <a:rPr dirty="0" sz="950">
                <a:solidFill>
                  <a:srgbClr val="424242"/>
                </a:solidFill>
                <a:latin typeface="Times New Roman"/>
                <a:cs typeface="Times New Roman"/>
              </a:rPr>
              <a:t>advantage </a:t>
            </a:r>
            <a:r>
              <a:rPr dirty="0" sz="550">
                <a:solidFill>
                  <a:srgbClr val="424242"/>
                </a:solidFill>
                <a:latin typeface="Arial"/>
                <a:cs typeface="Arial"/>
              </a:rPr>
              <a:t>(1f</a:t>
            </a:r>
            <a:r>
              <a:rPr dirty="0" sz="550" spc="35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ing</a:t>
            </a:r>
            <a:r>
              <a:rPr dirty="0" sz="1000" spc="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ahle</a:t>
            </a:r>
            <a:r>
              <a:rPr dirty="0" sz="1000" spc="-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85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850" spc="204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use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or</a:t>
            </a:r>
            <a:r>
              <a:rPr dirty="0" sz="1000" spc="-10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..fix</a:t>
            </a:r>
            <a:r>
              <a:rPr dirty="0" sz="1000" spc="-35">
                <a:solidFill>
                  <a:srgbClr val="747474"/>
                </a:solidFill>
                <a:latin typeface="Times New Roman"/>
                <a:cs typeface="Times New Roman"/>
              </a:rPr>
              <a:t>•</a:t>
            </a:r>
            <a:r>
              <a:rPr dirty="0" sz="1000" spc="-35">
                <a:solidFill>
                  <a:srgbClr val="2F2F2F"/>
                </a:solidFill>
                <a:latin typeface="Times New Roman"/>
                <a:cs typeface="Times New Roman"/>
              </a:rPr>
              <a:t>·</a:t>
            </a:r>
            <a:r>
              <a:rPr dirty="0" sz="1000" spc="-1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nitrogen</a:t>
            </a:r>
            <a:r>
              <a:rPr dirty="0" sz="1000" spc="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from</a:t>
            </a:r>
            <a:r>
              <a:rPr dirty="0" sz="1000" spc="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air</a:t>
            </a:r>
            <a:r>
              <a:rPr dirty="0" sz="1000" spc="5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fur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themselve</a:t>
            </a:r>
            <a:r>
              <a:rPr dirty="0" sz="1000" spc="-2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 spc="-4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following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crop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12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They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ar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c</a:t>
            </a:r>
            <a:r>
              <a:rPr dirty="0" sz="1000" spc="2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able</a:t>
            </a:r>
            <a:r>
              <a:rPr dirty="0" sz="1000" spc="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8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50">
                <a:solidFill>
                  <a:srgbClr val="2F2F2F"/>
                </a:solidFill>
                <a:latin typeface="Times New Roman"/>
                <a:cs typeface="Times New Roman"/>
              </a:rPr>
              <a:t>do</a:t>
            </a:r>
            <a:r>
              <a:rPr dirty="0" sz="100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thi</a:t>
            </a:r>
            <a:r>
              <a:rPr dirty="0" sz="1000" spc="-20">
                <a:solidFill>
                  <a:srgbClr val="5B5B5B"/>
                </a:solidFill>
                <a:latin typeface="Times New Roman"/>
                <a:cs typeface="Times New Roman"/>
              </a:rPr>
              <a:t>s 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because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of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nitrogen-fixing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bactcri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n</a:t>
            </a:r>
            <a:r>
              <a:rPr dirty="0" sz="1000" spc="-10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that</a:t>
            </a:r>
            <a:r>
              <a:rPr dirty="0" sz="1000" spc="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live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nodule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 spc="-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(knot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)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on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plant</a:t>
            </a:r>
            <a:r>
              <a:rPr dirty="0" sz="1000" spc="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roots.</a:t>
            </a:r>
            <a:r>
              <a:rPr dirty="0" sz="1000" spc="-8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plant</a:t>
            </a:r>
            <a:r>
              <a:rPr dirty="0" sz="1000" spc="8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provides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food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and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shelter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for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1C1C1C"/>
                </a:solidFill>
                <a:latin typeface="Times New Roman"/>
                <a:cs typeface="Times New Roman"/>
              </a:rPr>
              <a:t>t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h</a:t>
            </a:r>
            <a:r>
              <a:rPr dirty="0" sz="1000" spc="-25">
                <a:solidFill>
                  <a:srgbClr val="5B5B5B"/>
                </a:solidFill>
                <a:latin typeface="Times New Roman"/>
                <a:cs typeface="Times New Roman"/>
              </a:rPr>
              <a:t>e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bacteria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 that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supply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nitrogen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for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z="1000" spc="-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plant.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When</a:t>
            </a:r>
            <a:r>
              <a:rPr dirty="0" sz="1000" spc="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z="1000" spc="-2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roots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d</a:t>
            </a:r>
            <a:r>
              <a:rPr dirty="0" sz="1000" spc="-20">
                <a:solidFill>
                  <a:srgbClr val="5B5B5B"/>
                </a:solidFill>
                <a:latin typeface="Times New Roman"/>
                <a:cs typeface="Times New Roman"/>
              </a:rPr>
              <a:t>i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e</a:t>
            </a:r>
            <a:r>
              <a:rPr dirty="0" sz="1000" spc="-20">
                <a:solidFill>
                  <a:srgbClr val="5B5B5B"/>
                </a:solidFill>
                <a:latin typeface="Times New Roman"/>
                <a:cs typeface="Times New Roman"/>
              </a:rPr>
              <a:t>,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nitrogen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900" spc="-125">
                <a:solidFill>
                  <a:srgbClr val="2F2F2F"/>
                </a:solidFill>
                <a:latin typeface="Times New Roman"/>
                <a:cs typeface="Times New Roman"/>
              </a:rPr>
              <a:t>i!-</a:t>
            </a:r>
            <a:r>
              <a:rPr dirty="0" sz="900" spc="-130">
                <a:solidFill>
                  <a:srgbClr val="2F2F2F"/>
                </a:solidFill>
                <a:latin typeface="Times New Roman"/>
                <a:cs typeface="Times New Roman"/>
              </a:rPr>
              <a:t>-</a:t>
            </a:r>
            <a:r>
              <a:rPr dirty="0" sz="900" spc="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relea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ed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become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s</a:t>
            </a:r>
            <a:r>
              <a:rPr dirty="0" sz="1000" spc="-2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available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to</a:t>
            </a:r>
            <a:r>
              <a:rPr dirty="0" sz="1000" spc="-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other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plants.</a:t>
            </a:r>
            <a:endParaRPr sz="1000">
              <a:latin typeface="Times New Roman"/>
              <a:cs typeface="Times New Roman"/>
            </a:endParaRPr>
          </a:p>
          <a:p>
            <a:pPr marL="26034" marR="5080" indent="6350">
              <a:lnSpc>
                <a:spcPts val="1190"/>
              </a:lnSpc>
              <a:spcBef>
                <a:spcPts val="35"/>
              </a:spcBef>
            </a:pP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Legume</a:t>
            </a:r>
            <a:r>
              <a:rPr dirty="0" sz="1000" spc="-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should</a:t>
            </a:r>
            <a:r>
              <a:rPr dirty="0" sz="1000" spc="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 inoculated</a:t>
            </a:r>
            <a:r>
              <a:rPr dirty="0" sz="1000" spc="7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with</a:t>
            </a:r>
            <a:r>
              <a:rPr dirty="0" sz="1000" spc="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z="1000" spc="-1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prop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r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nitrogen­ fixing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bacteria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.</a:t>
            </a:r>
            <a:r>
              <a:rPr dirty="0" sz="1000" spc="-30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If nitrogen</a:t>
            </a:r>
            <a:r>
              <a:rPr dirty="0" sz="1000" spc="10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is</a:t>
            </a:r>
            <a:r>
              <a:rPr dirty="0" sz="1000" spc="-8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available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1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soil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,</a:t>
            </a:r>
            <a:r>
              <a:rPr dirty="0" sz="1000" spc="-3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legume</a:t>
            </a:r>
            <a:r>
              <a:rPr dirty="0" sz="1000" spc="4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will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tak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e</a:t>
            </a:r>
            <a:r>
              <a:rPr dirty="0" sz="1000" spc="1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it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up</a:t>
            </a:r>
            <a:r>
              <a:rPr dirty="0" sz="1000" spc="-8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ntther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than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fixing</a:t>
            </a:r>
            <a:r>
              <a:rPr dirty="0" sz="1000" spc="-10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their</a:t>
            </a:r>
            <a:r>
              <a:rPr dirty="0" sz="1000" spc="-35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own;</a:t>
            </a:r>
            <a:r>
              <a:rPr dirty="0" sz="1000" spc="-7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1C1C1C"/>
                </a:solidFill>
                <a:latin typeface="Times New Roman"/>
                <a:cs typeface="Times New Roman"/>
              </a:rPr>
              <a:t>thw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,,</a:t>
            </a:r>
            <a:r>
              <a:rPr dirty="0" sz="1000" spc="-3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they</a:t>
            </a:r>
            <a:r>
              <a:rPr dirty="0" sz="1000" spc="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arc 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be.st</a:t>
            </a:r>
            <a:r>
              <a:rPr dirty="0" sz="1000" spc="7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when</a:t>
            </a:r>
            <a:endParaRPr sz="1000">
              <a:latin typeface="Times New Roman"/>
              <a:cs typeface="Times New Roman"/>
            </a:endParaRPr>
          </a:p>
          <a:p>
            <a:pPr marL="40005">
              <a:lnSpc>
                <a:spcPts val="1165"/>
              </a:lnSpc>
            </a:pPr>
            <a:r>
              <a:rPr dirty="0" sz="1000" spc="-35">
                <a:solidFill>
                  <a:srgbClr val="2F2F2F"/>
                </a:solidFill>
                <a:latin typeface="Times New Roman"/>
                <a:cs typeface="Times New Roman"/>
              </a:rPr>
              <a:t>used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on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soils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low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</a:t>
            </a:r>
            <a:r>
              <a:rPr dirty="0" sz="1000" spc="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nitrogen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35560" marR="90170" indent="226695">
              <a:lnSpc>
                <a:spcPts val="1190"/>
              </a:lnSpc>
              <a:spcBef>
                <a:spcPts val="25"/>
              </a:spcBef>
            </a:pP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Hairy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vetch</a:t>
            </a:r>
            <a:r>
              <a:rPr dirty="0" sz="1000" spc="-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(</a:t>
            </a:r>
            <a:r>
              <a:rPr dirty="0" sz="1000" spc="-1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50" i="1">
                <a:solidFill>
                  <a:srgbClr val="424242"/>
                </a:solidFill>
                <a:latin typeface="Times New Roman"/>
                <a:cs typeface="Times New Roman"/>
              </a:rPr>
              <a:t>Vida</a:t>
            </a:r>
            <a:r>
              <a:rPr dirty="0" sz="1000" spc="-10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424242"/>
                </a:solidFill>
                <a:latin typeface="Times New Roman"/>
                <a:cs typeface="Times New Roman"/>
              </a:rPr>
              <a:t>villosa)</a:t>
            </a:r>
            <a:r>
              <a:rPr dirty="0" sz="1000" spc="-45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is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probably</a:t>
            </a:r>
            <a:r>
              <a:rPr dirty="0" sz="1000" spc="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80">
                <a:solidFill>
                  <a:srgbClr val="2F2F2F"/>
                </a:solidFill>
                <a:latin typeface="Times New Roman"/>
                <a:cs typeface="Times New Roman"/>
              </a:rPr>
              <a:t>mo</a:t>
            </a:r>
            <a:r>
              <a:rPr dirty="0" sz="1000" spc="-80">
                <a:solidFill>
                  <a:srgbClr val="5B5B5B"/>
                </a:solidFill>
                <a:latin typeface="Times New Roman"/>
                <a:cs typeface="Times New Roman"/>
              </a:rPr>
              <a:t>:,;</a:t>
            </a:r>
            <a:r>
              <a:rPr dirty="0" sz="1000" spc="-80">
                <a:solidFill>
                  <a:srgbClr val="424242"/>
                </a:solidFill>
                <a:latin typeface="Times New Roman"/>
                <a:cs typeface="Times New Roman"/>
              </a:rPr>
              <a:t>t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rel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i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able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most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productive</a:t>
            </a:r>
            <a:r>
              <a:rPr dirty="0" sz="1000" spc="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winter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legume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cover</a:t>
            </a:r>
            <a:r>
              <a:rPr dirty="0" sz="1000" spc="-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950" spc="55">
                <a:solidFill>
                  <a:srgbClr val="424242"/>
                </a:solidFill>
                <a:latin typeface="Times New Roman"/>
                <a:cs typeface="Times New Roman"/>
              </a:rPr>
              <a:t>adartcd</a:t>
            </a:r>
            <a:r>
              <a:rPr dirty="0" sz="95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to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Kentucky.</a:t>
            </a:r>
            <a:r>
              <a:rPr dirty="0" sz="1000" spc="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</a:t>
            </a:r>
            <a:r>
              <a:rPr dirty="0" sz="1000" spc="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5B5B5B"/>
                </a:solidFill>
                <a:latin typeface="Times New Roman"/>
                <a:cs typeface="Times New Roman"/>
              </a:rPr>
              <a:t>i</a:t>
            </a:r>
            <a:r>
              <a:rPr dirty="0" sz="1050" spc="34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easy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establish</a:t>
            </a:r>
            <a:r>
              <a:rPr dirty="0" sz="1000" spc="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 sz="950" spc="46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winter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hardy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1C1C1C"/>
                </a:solidFill>
                <a:latin typeface="Times New Roman"/>
                <a:cs typeface="Times New Roman"/>
              </a:rPr>
              <a:t>t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hrough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­</a:t>
            </a:r>
            <a:endParaRPr sz="1000">
              <a:latin typeface="Times New Roman"/>
              <a:cs typeface="Times New Roman"/>
            </a:endParaRPr>
          </a:p>
          <a:p>
            <a:pPr marL="40005" marR="20320" indent="635">
              <a:lnSpc>
                <a:spcPts val="1190"/>
              </a:lnSpc>
              <a:spcBef>
                <a:spcPts val="35"/>
              </a:spcBef>
            </a:pPr>
            <a:r>
              <a:rPr dirty="0" sz="800">
                <a:solidFill>
                  <a:srgbClr val="424242"/>
                </a:solidFill>
                <a:latin typeface="Arial"/>
                <a:cs typeface="Arial"/>
              </a:rPr>
              <a:t>out</a:t>
            </a:r>
            <a:r>
              <a:rPr dirty="0" sz="800" spc="21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6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800">
                <a:solidFill>
                  <a:srgbClr val="2F2F2F"/>
                </a:solidFill>
                <a:latin typeface="Arial"/>
                <a:cs typeface="Arial"/>
              </a:rPr>
              <a:t>i.tatc</a:t>
            </a:r>
            <a:r>
              <a:rPr dirty="0" sz="800">
                <a:solidFill>
                  <a:srgbClr val="8E8E8E"/>
                </a:solidFill>
                <a:latin typeface="Arial"/>
                <a:cs typeface="Arial"/>
              </a:rPr>
              <a:t>.</a:t>
            </a:r>
            <a:r>
              <a:rPr dirty="0" sz="800" spc="55">
                <a:solidFill>
                  <a:srgbClr val="8E8E8E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It</a:t>
            </a:r>
            <a:r>
              <a:rPr dirty="0" sz="1000" spc="7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has</a:t>
            </a:r>
            <a:r>
              <a:rPr dirty="0" sz="1000" spc="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1C1C1C"/>
                </a:solidFill>
                <a:latin typeface="Times New Roman"/>
                <a:cs typeface="Times New Roman"/>
              </a:rPr>
              <a:t>the</a:t>
            </a:r>
            <a:r>
              <a:rPr dirty="0" sz="1000" spc="-4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disadvant</a:t>
            </a:r>
            <a:r>
              <a:rPr dirty="0" sz="1000" spc="-10">
                <a:solidFill>
                  <a:srgbClr val="5B5B5B"/>
                </a:solidFill>
                <a:latin typeface="Times New Roman"/>
                <a:cs typeface="Times New Roman"/>
              </a:rPr>
              <a:t>a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ge</a:t>
            </a:r>
            <a:r>
              <a:rPr dirty="0" sz="1000" spc="-7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9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producing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5B5B5B"/>
                </a:solidFill>
                <a:latin typeface="Times New Roman"/>
                <a:cs typeface="Times New Roman"/>
              </a:rPr>
              <a:t>a</a:t>
            </a:r>
            <a:r>
              <a:rPr dirty="0" sz="1000" spc="55">
                <a:solidFill>
                  <a:srgbClr val="5B5B5B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significant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percentage</a:t>
            </a:r>
            <a:r>
              <a:rPr dirty="0" sz="1000" spc="-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hard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</a:t>
            </a:r>
            <a:r>
              <a:rPr dirty="0" sz="10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that</a:t>
            </a:r>
            <a:r>
              <a:rPr dirty="0" sz="100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50">
                <a:solidFill>
                  <a:srgbClr val="1C1C1C"/>
                </a:solidFill>
                <a:latin typeface="Times New Roman"/>
                <a:cs typeface="Times New Roman"/>
              </a:rPr>
              <a:t>do</a:t>
            </a:r>
            <a:r>
              <a:rPr dirty="0" sz="1000" spc="-90">
                <a:solidFill>
                  <a:srgbClr val="1C1C1C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not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gcnninatc</a:t>
            </a:r>
            <a:r>
              <a:rPr dirty="0" sz="10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first</a:t>
            </a:r>
            <a:r>
              <a:rPr dirty="0" sz="1000" spc="9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year.</a:t>
            </a:r>
            <a:r>
              <a:rPr dirty="0" sz="1000" spc="5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but</a:t>
            </a:r>
            <a:r>
              <a:rPr dirty="0" sz="1000" spc="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will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often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genninate</a:t>
            </a:r>
            <a:r>
              <a:rPr dirty="0" sz="1000" spc="8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later.</a:t>
            </a:r>
            <a:r>
              <a:rPr dirty="0" sz="1000" spc="-1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This</a:t>
            </a:r>
            <a:r>
              <a:rPr dirty="0" sz="1000" spc="-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can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create</a:t>
            </a:r>
            <a:r>
              <a:rPr dirty="0" sz="1000" spc="5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problems</a:t>
            </a:r>
            <a:r>
              <a:rPr dirty="0" sz="100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with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05501" y="5906369"/>
            <a:ext cx="3044190" cy="374015"/>
          </a:xfrm>
          <a:prstGeom prst="rect">
            <a:avLst/>
          </a:prstGeom>
        </p:spPr>
        <p:txBody>
          <a:bodyPr wrap="square" lIns="0" tIns="4191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dirty="0" sz="950" spc="-40" b="1">
                <a:solidFill>
                  <a:srgbClr val="1C1C1C"/>
                </a:solidFill>
                <a:latin typeface="Arial"/>
                <a:cs typeface="Arial"/>
              </a:rPr>
              <a:t>Small</a:t>
            </a:r>
            <a:r>
              <a:rPr dirty="0" sz="950" spc="-30" b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z="950" spc="-35" b="1">
                <a:solidFill>
                  <a:srgbClr val="1C1C1C"/>
                </a:solidFill>
                <a:latin typeface="Arial"/>
                <a:cs typeface="Arial"/>
              </a:rPr>
              <a:t>grain</a:t>
            </a:r>
            <a:r>
              <a:rPr dirty="0" sz="950" spc="-25" b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z="950" spc="-30" b="1">
                <a:solidFill>
                  <a:srgbClr val="424242"/>
                </a:solidFill>
                <a:latin typeface="Arial"/>
                <a:cs typeface="Arial"/>
              </a:rPr>
              <a:t>and</a:t>
            </a:r>
            <a:r>
              <a:rPr dirty="0" sz="950" spc="-40" b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950" spc="-20" b="1">
                <a:solidFill>
                  <a:srgbClr val="2F2F2F"/>
                </a:solidFill>
                <a:latin typeface="Arial"/>
                <a:cs typeface="Arial"/>
              </a:rPr>
              <a:t>grass winter</a:t>
            </a:r>
            <a:r>
              <a:rPr dirty="0" sz="950" spc="-2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-40" b="1">
                <a:solidFill>
                  <a:srgbClr val="1C1C1C"/>
                </a:solidFill>
                <a:latin typeface="Arial"/>
                <a:cs typeface="Arial"/>
              </a:rPr>
              <a:t>cover</a:t>
            </a:r>
            <a:r>
              <a:rPr dirty="0" sz="950" spc="-25" b="1">
                <a:solidFill>
                  <a:srgbClr val="1C1C1C"/>
                </a:solidFill>
                <a:latin typeface="Arial"/>
                <a:cs typeface="Arial"/>
              </a:rPr>
              <a:t> crops</a:t>
            </a:r>
            <a:r>
              <a:rPr dirty="0" sz="950" spc="-10" b="1">
                <a:solidFill>
                  <a:srgbClr val="1C1C1C"/>
                </a:solidFill>
                <a:latin typeface="Arial"/>
                <a:cs typeface="Arial"/>
              </a:rPr>
              <a:t> </a:t>
            </a:r>
            <a:r>
              <a:rPr dirty="0" sz="950" spc="-10" b="1">
                <a:solidFill>
                  <a:srgbClr val="2F2F2F"/>
                </a:solidFill>
                <a:latin typeface="Arial"/>
                <a:cs typeface="Arial"/>
              </a:rPr>
              <a:t>for</a:t>
            </a:r>
            <a:r>
              <a:rPr dirty="0" sz="950" spc="-95" b="1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950" spc="-10" b="1">
                <a:solidFill>
                  <a:srgbClr val="424242"/>
                </a:solidFill>
                <a:latin typeface="Arial"/>
                <a:cs typeface="Arial"/>
              </a:rPr>
              <a:t>Kentucky.</a:t>
            </a:r>
            <a:endParaRPr sz="950">
              <a:latin typeface="Arial"/>
              <a:cs typeface="Arial"/>
            </a:endParaRPr>
          </a:p>
          <a:p>
            <a:pPr marL="1139190">
              <a:lnSpc>
                <a:spcPct val="100000"/>
              </a:lnSpc>
              <a:spcBef>
                <a:spcPts val="229"/>
              </a:spcBef>
              <a:tabLst>
                <a:tab pos="1442085" algn="l"/>
                <a:tab pos="2596515" algn="l"/>
              </a:tabLst>
            </a:pPr>
            <a:r>
              <a:rPr dirty="0" u="heavy" sz="950" b="1">
                <a:solidFill>
                  <a:srgbClr val="2F2F2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u="heavy" sz="950" spc="-40" b="1">
                <a:solidFill>
                  <a:srgbClr val="2F2F2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Seeding</a:t>
            </a:r>
            <a:r>
              <a:rPr dirty="0" u="heavy" sz="950" spc="-35" b="1">
                <a:solidFill>
                  <a:srgbClr val="2F2F2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950" spc="-20" b="1">
                <a:solidFill>
                  <a:srgbClr val="2F2F2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Rates</a:t>
            </a:r>
            <a:r>
              <a:rPr dirty="0" u="heavy" sz="950" b="1">
                <a:solidFill>
                  <a:srgbClr val="2F2F2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endParaRPr sz="95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3802196" y="9434737"/>
            <a:ext cx="87630" cy="170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950" spc="10">
                <a:solidFill>
                  <a:srgbClr val="424242"/>
                </a:solidFill>
                <a:latin typeface="Times New Roman"/>
                <a:cs typeface="Times New Roman"/>
              </a:rPr>
              <a:t>2</a:t>
            </a:r>
            <a:endParaRPr sz="9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604924" y="7653734"/>
            <a:ext cx="5998845" cy="0"/>
          </a:xfrm>
          <a:custGeom>
            <a:avLst/>
            <a:gdLst/>
            <a:ahLst/>
            <a:cxnLst/>
            <a:rect l="l" t="t" r="r" b="b"/>
            <a:pathLst>
              <a:path w="5998845" h="0">
                <a:moveTo>
                  <a:pt x="0" y="0"/>
                </a:moveTo>
                <a:lnTo>
                  <a:pt x="5998829" y="0"/>
                </a:lnTo>
              </a:path>
            </a:pathLst>
          </a:custGeom>
          <a:ln w="916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608405" y="7855777"/>
          <a:ext cx="6066155" cy="1673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76020"/>
                <a:gridCol w="702309"/>
                <a:gridCol w="673735"/>
                <a:gridCol w="840105"/>
                <a:gridCol w="488314"/>
                <a:gridCol w="623570"/>
                <a:gridCol w="1485264"/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dirty="0" sz="950" spc="-2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Crop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40"/>
                        </a:lnSpc>
                      </a:pPr>
                      <a:r>
                        <a:rPr dirty="0" sz="950" spc="-25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Per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algn="ctr" marL="8255">
                        <a:lnSpc>
                          <a:spcPts val="1130"/>
                        </a:lnSpc>
                      </a:pPr>
                      <a:r>
                        <a:rPr dirty="0" sz="950" spc="-2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Acre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ts val="985"/>
                        </a:lnSpc>
                      </a:pPr>
                      <a:r>
                        <a:rPr dirty="0" sz="95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950" spc="-5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 b="1">
                          <a:solidFill>
                            <a:srgbClr val="383838"/>
                          </a:solidFill>
                          <a:latin typeface="Arial"/>
                          <a:cs typeface="Arial"/>
                        </a:rPr>
                        <a:t>1000</a:t>
                      </a:r>
                      <a:endParaRPr sz="950">
                        <a:latin typeface="Arial"/>
                        <a:cs typeface="Arial"/>
                      </a:endParaRPr>
                    </a:p>
                    <a:p>
                      <a:pPr marL="160655">
                        <a:lnSpc>
                          <a:spcPts val="1215"/>
                        </a:lnSpc>
                      </a:pPr>
                      <a:r>
                        <a:rPr dirty="0" sz="950" b="1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Sq.</a:t>
                      </a:r>
                      <a:r>
                        <a:rPr dirty="0" sz="950" spc="145" b="1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 b="1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Ft.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0975" marR="250190" indent="-50800">
                        <a:lnSpc>
                          <a:spcPts val="1120"/>
                        </a:lnSpc>
                      </a:pPr>
                      <a:r>
                        <a:rPr dirty="0" sz="950" spc="-35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Seeding </a:t>
                      </a:r>
                      <a:r>
                        <a:rPr dirty="0" sz="950" spc="-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Dates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 marR="103505" indent="8890">
                        <a:lnSpc>
                          <a:spcPts val="1120"/>
                        </a:lnSpc>
                      </a:pPr>
                      <a:r>
                        <a:rPr dirty="0" sz="950" spc="-2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Seed </a:t>
                      </a:r>
                      <a:r>
                        <a:rPr dirty="0" sz="950" spc="-25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Depth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1125" marR="33655" indent="10160">
                        <a:lnSpc>
                          <a:spcPts val="1080"/>
                        </a:lnSpc>
                        <a:spcBef>
                          <a:spcPts val="30"/>
                        </a:spcBef>
                      </a:pPr>
                      <a:r>
                        <a:rPr dirty="0" sz="95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Beat</a:t>
                      </a:r>
                      <a:r>
                        <a:rPr dirty="0" sz="950" spc="-7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5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950" spc="-35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Gardena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1275">
                        <a:lnSpc>
                          <a:spcPct val="100000"/>
                        </a:lnSpc>
                      </a:pPr>
                      <a:r>
                        <a:rPr dirty="0" sz="950" spc="-10" b="1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Comments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0990"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Hairy</a:t>
                      </a:r>
                      <a:r>
                        <a:rPr dirty="0" sz="850" spc="21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2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Vetch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20-30</a:t>
                      </a:r>
                      <a:r>
                        <a:rPr dirty="0" sz="850" spc="1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lbs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4765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2034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950" spc="5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950" spc="35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 spc="-25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lb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065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Aug.-</a:t>
                      </a:r>
                      <a:r>
                        <a:rPr dirty="0" sz="8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Sepl.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9209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6223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>
                          <a:solidFill>
                            <a:srgbClr val="545454"/>
                          </a:solidFill>
                          <a:latin typeface="Arial"/>
                          <a:cs typeface="Arial"/>
                        </a:rPr>
                        <a:t>·</a:t>
                      </a: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2·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032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890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00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X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51435" marR="153670" indent="-889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4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volunteer</a:t>
                      </a:r>
                      <a:r>
                        <a:rPr dirty="0" sz="850" spc="254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where</a:t>
                      </a:r>
                      <a:r>
                        <a:rPr dirty="0" sz="850" spc="16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not </a:t>
                      </a:r>
                      <a:r>
                        <a:rPr dirty="0" sz="8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wanted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11430">
                        <a:lnSpc>
                          <a:spcPts val="1010"/>
                        </a:lnSpc>
                        <a:spcBef>
                          <a:spcPts val="170"/>
                        </a:spcBef>
                      </a:pPr>
                      <a:r>
                        <a:rPr dirty="0" sz="850" spc="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Bigflower</a:t>
                      </a:r>
                      <a:r>
                        <a:rPr dirty="0" sz="850" spc="15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Vetch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1590"/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1070"/>
                        </a:lnSpc>
                        <a:spcBef>
                          <a:spcPts val="105"/>
                        </a:spcBef>
                      </a:pPr>
                      <a:r>
                        <a:rPr dirty="0" sz="95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20-30</a:t>
                      </a:r>
                      <a:r>
                        <a:rPr dirty="0" sz="950" spc="135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50" spc="-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lbs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 algn="r" marR="226695">
                        <a:lnSpc>
                          <a:spcPts val="969"/>
                        </a:lnSpc>
                        <a:spcBef>
                          <a:spcPts val="204"/>
                        </a:spcBef>
                      </a:pP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dirty="0" sz="850" spc="4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lb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ts val="969"/>
                        </a:lnSpc>
                        <a:spcBef>
                          <a:spcPts val="204"/>
                        </a:spcBef>
                      </a:pP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Aug</a:t>
                      </a:r>
                      <a:r>
                        <a:rPr dirty="0" sz="850">
                          <a:solidFill>
                            <a:srgbClr val="545454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Sept.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6034"/>
                </a:tc>
                <a:tc>
                  <a:txBody>
                    <a:bodyPr/>
                    <a:lstStyle/>
                    <a:p>
                      <a:pPr algn="ctr" marR="349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5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1·-</a:t>
                      </a:r>
                      <a:r>
                        <a:rPr dirty="0" sz="950" spc="-25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2·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1070"/>
                        </a:lnSpc>
                        <a:spcBef>
                          <a:spcPts val="105"/>
                        </a:spcBef>
                      </a:pPr>
                      <a:r>
                        <a:rPr dirty="0" sz="9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10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volunteer;</a:t>
                      </a:r>
                      <a:r>
                        <a:rPr dirty="0" sz="850" spc="16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matures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3335"/>
                </a:tc>
              </a:tr>
              <a:tr h="1409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955"/>
                        </a:lnSpc>
                      </a:pPr>
                      <a:r>
                        <a:rPr dirty="0" sz="850" spc="-2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ear1ier</a:t>
                      </a:r>
                      <a:r>
                        <a:rPr dirty="0" sz="850" spc="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8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than</a:t>
                      </a:r>
                      <a:r>
                        <a:rPr dirty="0" sz="850" spc="-114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5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hairy</a:t>
                      </a:r>
                      <a:r>
                        <a:rPr dirty="0" sz="850" spc="-3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vetch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1450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850" spc="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Crimson</a:t>
                      </a:r>
                      <a:r>
                        <a:rPr dirty="0" sz="850" spc="9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Clover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9685"/>
                </a:tc>
                <a:tc>
                  <a:txBody>
                    <a:bodyPr/>
                    <a:lstStyle/>
                    <a:p>
                      <a:pPr algn="ctr" marL="2984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95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20-</a:t>
                      </a:r>
                      <a:r>
                        <a:rPr dirty="0" sz="950" spc="5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25</a:t>
                      </a:r>
                      <a:r>
                        <a:rPr dirty="0" sz="950" spc="35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50" spc="-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lbs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algn="r" marR="2108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950" spc="5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95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950" spc="-25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lb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/>
                </a:tc>
                <a:tc>
                  <a:txBody>
                    <a:bodyPr/>
                    <a:lstStyle/>
                    <a:p>
                      <a:pPr marL="9842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Aug</a:t>
                      </a:r>
                      <a:r>
                        <a:rPr dirty="0" sz="850">
                          <a:solidFill>
                            <a:srgbClr val="545454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Sept.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4130"/>
                </a:tc>
                <a:tc>
                  <a:txBody>
                    <a:bodyPr/>
                    <a:lstStyle/>
                    <a:p>
                      <a:pPr algn="ctr" marR="4254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800" spc="-25">
                          <a:solidFill>
                            <a:srgbClr val="383838"/>
                          </a:solidFill>
                          <a:latin typeface="Arial"/>
                          <a:cs typeface="Arial"/>
                        </a:rPr>
                        <a:t>½</a:t>
                      </a:r>
                      <a:r>
                        <a:rPr dirty="0" sz="800" spc="-25">
                          <a:solidFill>
                            <a:srgbClr val="696969"/>
                          </a:solidFill>
                          <a:latin typeface="Arial"/>
                          <a:cs typeface="Arial"/>
                        </a:rPr>
                        <a:t>*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9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21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>
                          <a:solidFill>
                            <a:srgbClr val="383838"/>
                          </a:solidFill>
                          <a:latin typeface="Arial"/>
                          <a:cs typeface="Arial"/>
                        </a:rPr>
                        <a:t>winter-</a:t>
                      </a:r>
                      <a:r>
                        <a:rPr dirty="0" sz="850" spc="-20">
                          <a:solidFill>
                            <a:srgbClr val="383838"/>
                          </a:solidFill>
                          <a:latin typeface="Arial"/>
                          <a:cs typeface="Arial"/>
                        </a:rPr>
                        <a:t>kill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6985"/>
                </a:tc>
              </a:tr>
              <a:tr h="162560"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Austrian</a:t>
                      </a:r>
                      <a:r>
                        <a:rPr dirty="0" sz="850" spc="16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Winter</a:t>
                      </a:r>
                      <a:r>
                        <a:rPr dirty="0" sz="850" spc="23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Pea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17145"/>
                </a:tc>
                <a:tc>
                  <a:txBody>
                    <a:bodyPr/>
                    <a:lstStyle/>
                    <a:p>
                      <a:pPr algn="ctr" marL="27940">
                        <a:lnSpc>
                          <a:spcPts val="1110"/>
                        </a:lnSpc>
                        <a:spcBef>
                          <a:spcPts val="75"/>
                        </a:spcBef>
                      </a:pPr>
                      <a:r>
                        <a:rPr dirty="0" sz="950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50-70</a:t>
                      </a:r>
                      <a:r>
                        <a:rPr dirty="0" sz="950" spc="125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850" spc="-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lbs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/>
                </a:tc>
                <a:tc>
                  <a:txBody>
                    <a:bodyPr/>
                    <a:lstStyle/>
                    <a:p>
                      <a:pPr algn="r" marR="212725">
                        <a:lnSpc>
                          <a:spcPts val="1070"/>
                        </a:lnSpc>
                        <a:spcBef>
                          <a:spcPts val="110"/>
                        </a:spcBef>
                      </a:pPr>
                      <a:r>
                        <a:rPr dirty="0" sz="950" spc="-25">
                          <a:solidFill>
                            <a:srgbClr val="383838"/>
                          </a:solidFill>
                          <a:latin typeface="Times New Roman"/>
                          <a:cs typeface="Times New Roman"/>
                        </a:rPr>
                        <a:t>21b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970"/>
                </a:tc>
                <a:tc>
                  <a:txBody>
                    <a:bodyPr/>
                    <a:lstStyle/>
                    <a:p>
                      <a:pPr marL="106045">
                        <a:lnSpc>
                          <a:spcPts val="1070"/>
                        </a:lnSpc>
                        <a:spcBef>
                          <a:spcPts val="110"/>
                        </a:spcBef>
                      </a:pPr>
                      <a:r>
                        <a:rPr dirty="0" sz="950" spc="-2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Sept.-Oct</a:t>
                      </a:r>
                      <a:r>
                        <a:rPr dirty="0" sz="950" spc="-20">
                          <a:solidFill>
                            <a:srgbClr val="696969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13970"/>
                </a:tc>
                <a:tc>
                  <a:txBody>
                    <a:bodyPr/>
                    <a:lstStyle/>
                    <a:p>
                      <a:pPr algn="ctr" marR="46355">
                        <a:lnSpc>
                          <a:spcPct val="100000"/>
                        </a:lnSpc>
                      </a:pPr>
                      <a:r>
                        <a:rPr dirty="0" sz="950" spc="-25">
                          <a:solidFill>
                            <a:srgbClr val="262626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dirty="0" sz="950" spc="-25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·</a:t>
                      </a:r>
                      <a:endParaRPr sz="9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ts val="1110"/>
                        </a:lnSpc>
                        <a:spcBef>
                          <a:spcPts val="75"/>
                        </a:spcBef>
                      </a:pPr>
                      <a:r>
                        <a:rPr dirty="0" sz="950" spc="-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May</a:t>
                      </a:r>
                      <a:r>
                        <a:rPr dirty="0" sz="950" spc="13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>
                          <a:solidFill>
                            <a:srgbClr val="383838"/>
                          </a:solidFill>
                          <a:latin typeface="Arial"/>
                          <a:cs typeface="Arial"/>
                        </a:rPr>
                        <a:t>winter-kill;</a:t>
                      </a:r>
                      <a:r>
                        <a:rPr dirty="0" sz="850" spc="210">
                          <a:solidFill>
                            <a:srgbClr val="383838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needs</a:t>
                      </a:r>
                      <a:r>
                        <a:rPr dirty="0" sz="850" spc="13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small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/>
                </a:tc>
              </a:tr>
              <a:tr h="1263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ts val="894"/>
                        </a:lnSpc>
                      </a:pPr>
                      <a:r>
                        <a:rPr dirty="0" sz="850" spc="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grain for</a:t>
                      </a:r>
                      <a:r>
                        <a:rPr dirty="0" sz="850" spc="14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8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good</a:t>
                      </a:r>
                      <a:r>
                        <a:rPr dirty="0" sz="850" spc="-4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1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cover</a:t>
                      </a:r>
                      <a:r>
                        <a:rPr dirty="0" sz="850" spc="5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-2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on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969"/>
                        </a:lnSpc>
                      </a:pPr>
                      <a:r>
                        <a:rPr dirty="0" sz="8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sloping</a:t>
                      </a:r>
                      <a:r>
                        <a:rPr dirty="0" sz="850" spc="95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50" spc="50">
                          <a:solidFill>
                            <a:srgbClr val="262626"/>
                          </a:solidFill>
                          <a:latin typeface="Arial"/>
                          <a:cs typeface="Arial"/>
                        </a:rPr>
                        <a:t>ground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2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4290">
                        <a:lnSpc>
                          <a:spcPts val="935"/>
                        </a:lnSpc>
                        <a:spcBef>
                          <a:spcPts val="85"/>
                        </a:spcBef>
                      </a:pPr>
                      <a:r>
                        <a:rPr dirty="0" sz="850">
                          <a:solidFill>
                            <a:srgbClr val="545454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85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501714" y="564452"/>
            <a:ext cx="3315335" cy="6392545"/>
          </a:xfrm>
          <a:prstGeom prst="rect">
            <a:avLst/>
          </a:prstGeom>
        </p:spPr>
        <p:txBody>
          <a:bodyPr wrap="square" lIns="0" tIns="17780" rIns="0" bIns="0" rtlCol="0" vert="horz">
            <a:spAutoFit/>
          </a:bodyPr>
          <a:lstStyle/>
          <a:p>
            <a:pPr marL="12700" marR="73660" indent="2540">
              <a:lnSpc>
                <a:spcPct val="106400"/>
              </a:lnSpc>
              <a:spcBef>
                <a:spcPts val="140"/>
              </a:spcBef>
            </a:pP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hairy</a:t>
            </a:r>
            <a:r>
              <a:rPr dirty="0" sz="900" spc="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545454"/>
                </a:solidFill>
                <a:latin typeface="Times New Roman"/>
                <a:cs typeface="Times New Roman"/>
              </a:rPr>
              <a:t>vetch</a:t>
            </a:r>
            <a:r>
              <a:rPr dirty="0" sz="900" spc="9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volunteering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into</a:t>
            </a:r>
            <a:r>
              <a:rPr dirty="0" sz="900" spc="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545454"/>
                </a:solidFill>
                <a:latin typeface="Times New Roman"/>
                <a:cs typeface="Times New Roman"/>
              </a:rPr>
              <a:t>future</a:t>
            </a:r>
            <a:r>
              <a:rPr dirty="0" sz="900" spc="-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crop</a:t>
            </a:r>
            <a:r>
              <a:rPr dirty="0" sz="900" spc="55">
                <a:solidFill>
                  <a:srgbClr val="696969"/>
                </a:solidFill>
                <a:latin typeface="Times New Roman"/>
                <a:cs typeface="Times New Roman"/>
              </a:rPr>
              <a:t>s.</a:t>
            </a:r>
            <a:r>
              <a:rPr dirty="0" sz="900" spc="-25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545454"/>
                </a:solidFill>
                <a:latin typeface="Times New Roman"/>
                <a:cs typeface="Times New Roman"/>
              </a:rPr>
              <a:t>Al!.o.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lo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p</a:t>
            </a:r>
            <a:r>
              <a:rPr dirty="0" sz="900" spc="-10">
                <a:solidFill>
                  <a:srgbClr val="545454"/>
                </a:solidFill>
                <a:latin typeface="Times New Roman"/>
                <a:cs typeface="Times New Roman"/>
              </a:rPr>
              <a:t>rC\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vid</a:t>
            </a:r>
            <a:r>
              <a:rPr dirty="0" sz="900" spc="-10">
                <a:solidFill>
                  <a:srgbClr val="696969"/>
                </a:solidFill>
                <a:latin typeface="Times New Roman"/>
                <a:cs typeface="Times New Roman"/>
              </a:rPr>
              <a:t>e 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good</a:t>
            </a:r>
            <a:r>
              <a:rPr dirty="0" sz="900" spc="1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winter</a:t>
            </a:r>
            <a:r>
              <a:rPr dirty="0" sz="900" spc="3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cover,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plant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hairy</a:t>
            </a:r>
            <a:r>
              <a:rPr dirty="0" sz="900" spc="1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vetch</a:t>
            </a:r>
            <a:r>
              <a:rPr dirty="0" sz="900" spc="14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1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late</a:t>
            </a:r>
            <a:r>
              <a:rPr dirty="0" sz="900" spc="-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August</a:t>
            </a:r>
            <a:r>
              <a:rPr dirty="0" sz="900" spc="1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 early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September.</a:t>
            </a:r>
            <a:r>
              <a:rPr dirty="0" sz="900" spc="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use</a:t>
            </a:r>
            <a:r>
              <a:rPr dirty="0" sz="900" spc="1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20 </a:t>
            </a:r>
            <a:r>
              <a:rPr dirty="0" sz="650" spc="10">
                <a:solidFill>
                  <a:srgbClr val="383838"/>
                </a:solidFill>
                <a:latin typeface="Arial"/>
                <a:cs typeface="Arial"/>
              </a:rPr>
              <a:t>10</a:t>
            </a:r>
            <a:r>
              <a:rPr dirty="0" sz="650" spc="145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30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p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o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und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s</a:t>
            </a:r>
            <a:r>
              <a:rPr dirty="0" sz="900" spc="12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of</a:t>
            </a:r>
            <a:r>
              <a:rPr dirty="0" sz="900" spc="114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545454"/>
                </a:solidFill>
                <a:latin typeface="Times New Roman"/>
                <a:cs typeface="Times New Roman"/>
              </a:rPr>
              <a:t>seed</a:t>
            </a:r>
            <a:r>
              <a:rPr dirty="0" sz="900" spc="12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per</a:t>
            </a:r>
            <a:r>
              <a:rPr dirty="0" sz="900" spc="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acre.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-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40">
                <a:solidFill>
                  <a:srgbClr val="545454"/>
                </a:solidFill>
                <a:latin typeface="Times New Roman"/>
                <a:cs typeface="Times New Roman"/>
              </a:rPr>
              <a:t>cover </a:t>
            </a:r>
            <a:r>
              <a:rPr dirty="0" sz="950">
                <a:solidFill>
                  <a:srgbClr val="383838"/>
                </a:solidFill>
                <a:latin typeface="Times New Roman"/>
                <a:cs typeface="Times New Roman"/>
              </a:rPr>
              <a:t>about</a:t>
            </a:r>
            <a:r>
              <a:rPr dirty="0" sz="950" spc="29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spc="55">
                <a:solidFill>
                  <a:srgbClr val="383838"/>
                </a:solidFill>
                <a:latin typeface="Times New Roman"/>
                <a:cs typeface="Times New Roman"/>
              </a:rPr>
              <a:t>I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-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inch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50" spc="-30" b="1">
                <a:solidFill>
                  <a:srgbClr val="262626"/>
                </a:solidFill>
                <a:latin typeface="Arial"/>
                <a:cs typeface="Arial"/>
              </a:rPr>
              <a:t>deep.</a:t>
            </a:r>
            <a:r>
              <a:rPr dirty="0" sz="950" spc="170" b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H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a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iry</a:t>
            </a:r>
            <a:r>
              <a:rPr dirty="0" sz="900" spc="2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vetch</a:t>
            </a:r>
            <a:r>
              <a:rPr dirty="0" sz="900" spc="1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can</a:t>
            </a:r>
            <a:r>
              <a:rPr dirty="0" sz="900" spc="1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aerially</a:t>
            </a:r>
            <a:r>
              <a:rPr dirty="0" sz="900" spc="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seeded</a:t>
            </a:r>
            <a:r>
              <a:rPr dirty="0" sz="900" spc="1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into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383838"/>
                </a:solidFill>
                <a:latin typeface="Times New Roman"/>
                <a:cs typeface="Times New Roman"/>
              </a:rPr>
              <a:t>a </a:t>
            </a:r>
            <a:r>
              <a:rPr dirty="0" sz="900" spc="50">
                <a:solidFill>
                  <a:srgbClr val="545454"/>
                </a:solidFill>
                <a:latin typeface="Times New Roman"/>
                <a:cs typeface="Times New Roman"/>
              </a:rPr>
              <a:t>standing</a:t>
            </a:r>
            <a:r>
              <a:rPr dirty="0" sz="900" spc="2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crop</a:t>
            </a:r>
            <a:r>
              <a:rPr dirty="0" sz="900" spc="5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12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but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10">
                <a:solidFill>
                  <a:srgbClr val="383838"/>
                </a:solidFill>
                <a:latin typeface="Times New Roman"/>
                <a:cs typeface="Times New Roman"/>
              </a:rPr>
              <a:t>chance</a:t>
            </a:r>
            <a:r>
              <a:rPr dirty="0" sz="900" spc="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95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dirty="0" sz="900" spc="-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c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ces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11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are</a:t>
            </a:r>
            <a:r>
              <a:rPr dirty="0" sz="900" spc="1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reduced</a:t>
            </a:r>
            <a:r>
              <a:rPr dirty="0" sz="900" spc="50">
                <a:solidFill>
                  <a:srgbClr val="959595"/>
                </a:solidFill>
                <a:latin typeface="Times New Roman"/>
                <a:cs typeface="Times New Roman"/>
              </a:rPr>
              <a:t>.</a:t>
            </a:r>
            <a:r>
              <a:rPr dirty="0" sz="900" spc="5">
                <a:solidFill>
                  <a:srgbClr val="959595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Seeding</a:t>
            </a:r>
            <a:r>
              <a:rPr dirty="0" sz="900" spc="500">
                <a:solidFill>
                  <a:srgbClr val="262626"/>
                </a:solidFill>
                <a:latin typeface="Times New Roman"/>
                <a:cs typeface="Times New Roman"/>
              </a:rPr>
              <a:t> 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just</a:t>
            </a:r>
            <a:r>
              <a:rPr dirty="0" sz="900" spc="1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before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leaf</a:t>
            </a:r>
            <a:r>
              <a:rPr dirty="0" sz="900" spc="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drop</a:t>
            </a:r>
            <a:r>
              <a:rPr dirty="0" sz="900" spc="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545454"/>
                </a:solidFill>
                <a:latin typeface="Times New Roman"/>
                <a:cs typeface="Times New Roman"/>
              </a:rPr>
              <a:t>soybeans</a:t>
            </a:r>
            <a:r>
              <a:rPr dirty="0" sz="900" spc="11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is</a:t>
            </a:r>
            <a:r>
              <a:rPr dirty="0" sz="900" spc="-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one</a:t>
            </a:r>
            <a:r>
              <a:rPr dirty="0" sz="900" spc="11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way</a:t>
            </a:r>
            <a:r>
              <a:rPr dirty="0" sz="900" spc="1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it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ha</a:t>
            </a:r>
            <a:r>
              <a:rPr dirty="0" sz="900" spc="20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9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been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20">
                <a:solidFill>
                  <a:srgbClr val="383838"/>
                </a:solidFill>
                <a:latin typeface="Times New Roman"/>
                <a:cs typeface="Times New Roman"/>
              </a:rPr>
              <a:t>u</a:t>
            </a:r>
            <a:r>
              <a:rPr dirty="0" sz="900" spc="-20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-20">
                <a:solidFill>
                  <a:srgbClr val="383838"/>
                </a:solidFill>
                <a:latin typeface="Times New Roman"/>
                <a:cs typeface="Times New Roman"/>
              </a:rPr>
              <a:t>ed</a:t>
            </a:r>
            <a:r>
              <a:rPr dirty="0" sz="900" spc="-20">
                <a:solidFill>
                  <a:srgbClr val="808080"/>
                </a:solidFill>
                <a:latin typeface="Times New Roman"/>
                <a:cs typeface="Times New Roman"/>
              </a:rPr>
              <a:t>.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Hairy</a:t>
            </a:r>
            <a:r>
              <a:rPr dirty="0" sz="900" spc="1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vetch</a:t>
            </a:r>
            <a:r>
              <a:rPr dirty="0" sz="900" spc="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should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83838"/>
                </a:solidFill>
                <a:latin typeface="Arial"/>
                <a:cs typeface="Arial"/>
              </a:rPr>
              <a:t>be</a:t>
            </a:r>
            <a:r>
              <a:rPr dirty="0" sz="950" spc="-5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allowed</a:t>
            </a:r>
            <a:r>
              <a:rPr dirty="0" sz="900" spc="1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dirty="0" sz="900" spc="1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grow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until</a:t>
            </a:r>
            <a:r>
              <a:rPr dirty="0" sz="900" spc="10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80">
                <a:solidFill>
                  <a:srgbClr val="383838"/>
                </a:solidFill>
                <a:latin typeface="Times New Roman"/>
                <a:cs typeface="Times New Roman"/>
              </a:rPr>
              <a:t>May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dirty="0" sz="900" spc="1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obtain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optimum</a:t>
            </a:r>
            <a:r>
              <a:rPr dirty="0" sz="900" spc="2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nitrogen</a:t>
            </a:r>
            <a:r>
              <a:rPr dirty="0" sz="900" spc="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fixation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11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Killing</a:t>
            </a:r>
            <a:r>
              <a:rPr dirty="0" sz="900" spc="1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1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plant</a:t>
            </a:r>
            <a:r>
              <a:rPr dirty="0" sz="900" spc="1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before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50" spc="-20" b="1">
                <a:solidFill>
                  <a:srgbClr val="262626"/>
                </a:solidFill>
                <a:latin typeface="Arial"/>
                <a:cs typeface="Arial"/>
              </a:rPr>
              <a:t>seed </a:t>
            </a:r>
            <a:r>
              <a:rPr dirty="0" sz="900" spc="45">
                <a:solidFill>
                  <a:srgbClr val="262626"/>
                </a:solidFill>
                <a:latin typeface="Times New Roman"/>
                <a:cs typeface="Times New Roman"/>
              </a:rPr>
              <a:t>mature</a:t>
            </a:r>
            <a:r>
              <a:rPr dirty="0" sz="900" spc="45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10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reduces</a:t>
            </a:r>
            <a:r>
              <a:rPr dirty="0" sz="900" spc="8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chance</a:t>
            </a:r>
            <a:r>
              <a:rPr dirty="0" sz="900" spc="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problems</a:t>
            </a:r>
            <a:r>
              <a:rPr dirty="0" sz="900" spc="1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with</a:t>
            </a:r>
            <a:r>
              <a:rPr dirty="0" sz="900" spc="1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volunteer</a:t>
            </a:r>
            <a:r>
              <a:rPr dirty="0" sz="900" spc="1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plant</a:t>
            </a:r>
            <a:r>
              <a:rPr dirty="0" sz="900" spc="-10">
                <a:solidFill>
                  <a:srgbClr val="545454"/>
                </a:solidFill>
                <a:latin typeface="Times New Roman"/>
                <a:cs typeface="Times New Roman"/>
              </a:rPr>
              <a:t>s.</a:t>
            </a:r>
            <a:r>
              <a:rPr dirty="0" sz="900" spc="50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50" spc="20">
                <a:solidFill>
                  <a:srgbClr val="262626"/>
                </a:solidFill>
                <a:latin typeface="Times New Roman"/>
                <a:cs typeface="Times New Roman"/>
              </a:rPr>
              <a:t>ll</a:t>
            </a:r>
            <a:r>
              <a:rPr dirty="0" sz="950" spc="114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can</a:t>
            </a:r>
            <a:r>
              <a:rPr dirty="0" sz="900" spc="2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dirty="0" sz="900" spc="3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killed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by</a:t>
            </a:r>
            <a:r>
              <a:rPr dirty="0" sz="900" spc="17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tillage</a:t>
            </a:r>
            <a:r>
              <a:rPr dirty="0" sz="900" spc="8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herbicides</a:t>
            </a:r>
            <a:r>
              <a:rPr dirty="0" sz="900" spc="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for</a:t>
            </a:r>
            <a:r>
              <a:rPr dirty="0" sz="900" spc="1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no-till</a:t>
            </a:r>
            <a:r>
              <a:rPr dirty="0" sz="900" spc="13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planting</a:t>
            </a:r>
            <a:r>
              <a:rPr dirty="0" sz="900" spc="-10">
                <a:solidFill>
                  <a:srgbClr val="959595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marL="30480" indent="1270">
              <a:lnSpc>
                <a:spcPct val="100000"/>
              </a:lnSpc>
              <a:spcBef>
                <a:spcPts val="100"/>
              </a:spcBef>
            </a:pP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Hairy</a:t>
            </a:r>
            <a:r>
              <a:rPr dirty="0" sz="900" spc="1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velch</a:t>
            </a:r>
            <a:r>
              <a:rPr dirty="0" sz="900" spc="1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850">
                <a:solidFill>
                  <a:srgbClr val="383838"/>
                </a:solidFill>
                <a:latin typeface="Arial"/>
                <a:cs typeface="Arial"/>
              </a:rPr>
              <a:t>can</a:t>
            </a:r>
            <a:r>
              <a:rPr dirty="0" sz="850" spc="1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62626"/>
                </a:solidFill>
                <a:latin typeface="Arial"/>
                <a:cs typeface="Arial"/>
              </a:rPr>
              <a:t>be</a:t>
            </a:r>
            <a:r>
              <a:rPr dirty="0" sz="900" spc="-35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difficult</a:t>
            </a:r>
            <a:r>
              <a:rPr dirty="0" sz="900" spc="1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dirty="0" sz="900" spc="1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kill</a:t>
            </a:r>
            <a:r>
              <a:rPr dirty="0" sz="900" spc="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early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spring.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although</a:t>
            </a:r>
            <a:endParaRPr sz="900">
              <a:latin typeface="Times New Roman"/>
              <a:cs typeface="Times New Roman"/>
            </a:endParaRPr>
          </a:p>
          <a:p>
            <a:pPr marL="33020" marR="88265" indent="-2540">
              <a:lnSpc>
                <a:spcPct val="109100"/>
              </a:lnSpc>
              <a:spcBef>
                <a:spcPts val="45"/>
              </a:spcBef>
            </a:pP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glyphosate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dirty="0" sz="900" spc="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gramoxone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with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dirty="0" sz="900" spc="1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small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amount</a:t>
            </a:r>
            <a:r>
              <a:rPr dirty="0" sz="900" spc="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dirty="0" sz="900" spc="1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dicamba</a:t>
            </a:r>
            <a:r>
              <a:rPr dirty="0" sz="900" spc="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can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 be</a:t>
            </a:r>
            <a:r>
              <a:rPr dirty="0" sz="900" spc="11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effccti\le</a:t>
            </a:r>
            <a:r>
              <a:rPr dirty="0" sz="900" spc="20">
                <a:solidFill>
                  <a:srgbClr val="A8A8A8"/>
                </a:solidFill>
                <a:latin typeface="Times New Roman"/>
                <a:cs typeface="Times New Roman"/>
              </a:rPr>
              <a:t>.</a:t>
            </a:r>
            <a:r>
              <a:rPr dirty="0" sz="900" spc="60">
                <a:solidFill>
                  <a:srgbClr val="A8A8A8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Check</a:t>
            </a:r>
            <a:r>
              <a:rPr dirty="0" sz="900" spc="114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current</a:t>
            </a:r>
            <a:r>
              <a:rPr dirty="0" sz="900" spc="1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herbicide</a:t>
            </a:r>
            <a:r>
              <a:rPr dirty="0" sz="900" spc="1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labels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before</a:t>
            </a:r>
            <a:r>
              <a:rPr dirty="0" sz="900" spc="1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use</a:t>
            </a:r>
            <a:r>
              <a:rPr dirty="0" sz="900" spc="20">
                <a:solidFill>
                  <a:srgbClr val="808080"/>
                </a:solidFill>
                <a:latin typeface="Times New Roman"/>
                <a:cs typeface="Times New Roman"/>
              </a:rPr>
              <a:t>.</a:t>
            </a:r>
            <a:r>
              <a:rPr dirty="0" sz="900" spc="80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Hairy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vetch</a:t>
            </a:r>
            <a:r>
              <a:rPr dirty="0" sz="900" spc="1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has</a:t>
            </a:r>
            <a:r>
              <a:rPr dirty="0" sz="900" spc="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been</a:t>
            </a:r>
            <a:r>
              <a:rPr dirty="0" sz="900" spc="1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used</a:t>
            </a:r>
            <a:r>
              <a:rPr dirty="0" sz="900" spc="18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dirty="0" sz="900" spc="9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no-till</a:t>
            </a:r>
            <a:r>
              <a:rPr dirty="0" sz="900" spc="11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planting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dirty="0" sz="900" spc="1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fresh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markel</a:t>
            </a:r>
            <a:r>
              <a:rPr dirty="0" sz="900" spc="1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40">
                <a:solidFill>
                  <a:srgbClr val="262626"/>
                </a:solidFill>
                <a:latin typeface="Times New Roman"/>
                <a:cs typeface="Times New Roman"/>
              </a:rPr>
              <a:t>toma­ 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toes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with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excellent</a:t>
            </a:r>
            <a:r>
              <a:rPr dirty="0" sz="900" spc="2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results</a:t>
            </a:r>
            <a:r>
              <a:rPr dirty="0" sz="900" spc="-1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marL="35560" marR="191135" indent="243840">
              <a:lnSpc>
                <a:spcPts val="1190"/>
              </a:lnSpc>
              <a:spcBef>
                <a:spcPts val="60"/>
              </a:spcBef>
            </a:pP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Bigflowcr</a:t>
            </a:r>
            <a:r>
              <a:rPr dirty="0" sz="900" spc="1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vetch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spc="10" i="1">
                <a:solidFill>
                  <a:srgbClr val="383838"/>
                </a:solidFill>
                <a:latin typeface="Times New Roman"/>
                <a:cs typeface="Times New Roman"/>
              </a:rPr>
              <a:t>(l'icia</a:t>
            </a:r>
            <a:r>
              <a:rPr dirty="0" sz="1000" spc="65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383838"/>
                </a:solidFill>
                <a:latin typeface="Times New Roman"/>
                <a:cs typeface="Times New Roman"/>
              </a:rPr>
              <a:t>grandiftora)</a:t>
            </a:r>
            <a:r>
              <a:rPr dirty="0" sz="1000" spc="80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is</a:t>
            </a:r>
            <a:r>
              <a:rPr dirty="0" sz="900" spc="2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very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similar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 growth</a:t>
            </a:r>
            <a:r>
              <a:rPr dirty="0" sz="900" spc="9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habit</a:t>
            </a:r>
            <a:r>
              <a:rPr dirty="0" sz="900" spc="1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dirty="0" sz="900" spc="2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management</a:t>
            </a:r>
            <a:r>
              <a:rPr dirty="0" sz="900" spc="2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dirty="0" sz="900" spc="1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hairy</a:t>
            </a:r>
            <a:r>
              <a:rPr dirty="0" sz="900" spc="1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vetch</a:t>
            </a:r>
            <a:r>
              <a:rPr dirty="0" sz="900" spc="5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3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83838"/>
                </a:solidFill>
                <a:latin typeface="Arial"/>
                <a:cs typeface="Arial"/>
              </a:rPr>
              <a:t>It</a:t>
            </a:r>
            <a:r>
              <a:rPr dirty="0" sz="950" spc="105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also</a:t>
            </a:r>
            <a:r>
              <a:rPr dirty="0" sz="900" spc="-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has</a:t>
            </a:r>
            <a:r>
              <a:rPr dirty="0" sz="900" spc="-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endParaRPr sz="900">
              <a:latin typeface="Times New Roman"/>
              <a:cs typeface="Times New Roman"/>
            </a:endParaRPr>
          </a:p>
          <a:p>
            <a:pPr marL="43815" marR="39370" indent="-1905">
              <a:lnSpc>
                <a:spcPts val="1190"/>
              </a:lnSpc>
              <a:spcBef>
                <a:spcPts val="35"/>
              </a:spcBef>
            </a:pP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same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potenlial</a:t>
            </a:r>
            <a:r>
              <a:rPr dirty="0" sz="900" spc="1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of</a:t>
            </a:r>
            <a:r>
              <a:rPr dirty="0" sz="900" spc="2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hard</a:t>
            </a:r>
            <a:r>
              <a:rPr dirty="0" sz="900" spc="1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50" spc="-85">
                <a:solidFill>
                  <a:srgbClr val="383838"/>
                </a:solidFill>
                <a:latin typeface="Arial"/>
                <a:cs typeface="Arial"/>
              </a:rPr>
              <a:t>seed</a:t>
            </a:r>
            <a:r>
              <a:rPr dirty="0" sz="950" spc="75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volunteerin£</a:t>
            </a:r>
            <a:r>
              <a:rPr dirty="0" sz="900" spc="2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into</a:t>
            </a:r>
            <a:r>
              <a:rPr dirty="0" sz="900" spc="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later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crop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s.</a:t>
            </a:r>
            <a:r>
              <a:rPr dirty="0" sz="900" spc="1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62626"/>
                </a:solidFill>
                <a:latin typeface="Arial"/>
                <a:cs typeface="Arial"/>
              </a:rPr>
              <a:t>It</a:t>
            </a:r>
            <a:r>
              <a:rPr dirty="0" sz="950" spc="170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ha</a:t>
            </a:r>
            <a:r>
              <a:rPr dirty="0" sz="900" spc="-25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3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the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advantage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earlier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spring</a:t>
            </a:r>
            <a:r>
              <a:rPr dirty="0" sz="900" spc="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growth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so</a:t>
            </a:r>
            <a:r>
              <a:rPr dirty="0" sz="900" spc="1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the</a:t>
            </a:r>
            <a:r>
              <a:rPr dirty="0" sz="900" spc="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summer</a:t>
            </a:r>
            <a:r>
              <a:rPr dirty="0" sz="900" spc="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crop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5">
                <a:solidFill>
                  <a:srgbClr val="383838"/>
                </a:solidFill>
                <a:latin typeface="Times New Roman"/>
                <a:cs typeface="Times New Roman"/>
              </a:rPr>
              <a:t>can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dirty="0" sz="900" spc="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plante.d</a:t>
            </a:r>
            <a:r>
              <a:rPr dirty="0" sz="900" spc="1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earlier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175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However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,</a:t>
            </a:r>
            <a:r>
              <a:rPr dirty="0" sz="900" spc="229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total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gro\\1h</a:t>
            </a:r>
            <a:r>
              <a:rPr dirty="0" sz="900" spc="1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dirty="0" sz="900" spc="254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nitrogen</a:t>
            </a:r>
            <a:r>
              <a:rPr dirty="0" sz="900" spc="1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fixation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are</a:t>
            </a:r>
            <a:r>
              <a:rPr dirty="0" sz="900" spc="20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Jess</a:t>
            </a:r>
            <a:r>
              <a:rPr dirty="0" sz="900" spc="-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than</a:t>
            </a:r>
            <a:r>
              <a:rPr dirty="0" sz="900" spc="1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with</a:t>
            </a:r>
            <a:r>
              <a:rPr dirty="0" sz="900" spc="1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hairy</a:t>
            </a:r>
            <a:r>
              <a:rPr dirty="0" sz="900" spc="1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vetch</a:t>
            </a:r>
            <a:r>
              <a:rPr dirty="0" sz="900" spc="20">
                <a:solidFill>
                  <a:srgbClr val="A8A8A8"/>
                </a:solidFill>
                <a:latin typeface="Times New Roman"/>
                <a:cs typeface="Times New Roman"/>
              </a:rPr>
              <a:t>.</a:t>
            </a:r>
            <a:r>
              <a:rPr dirty="0" sz="900" spc="35">
                <a:solidFill>
                  <a:srgbClr val="A8A8A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Bigflower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vetch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seed</a:t>
            </a:r>
            <a:r>
              <a:rPr dirty="0" sz="900" spc="1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may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not</a:t>
            </a:r>
            <a:r>
              <a:rPr dirty="0" sz="900" spc="50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50" spc="1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dirty="0" sz="950" spc="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available</a:t>
            </a:r>
            <a:r>
              <a:rPr dirty="0" sz="900" spc="1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dirty="0" sz="900" spc="1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some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45">
                <a:solidFill>
                  <a:srgbClr val="383838"/>
                </a:solidFill>
                <a:latin typeface="Times New Roman"/>
                <a:cs typeface="Times New Roman"/>
              </a:rPr>
              <a:t>areas</a:t>
            </a:r>
            <a:r>
              <a:rPr dirty="0" sz="900" spc="45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marL="53340" marR="50165" indent="224154">
              <a:lnSpc>
                <a:spcPts val="1190"/>
              </a:lnSpc>
              <a:spcBef>
                <a:spcPts val="5"/>
              </a:spcBef>
            </a:pP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Crimson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clover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000" spc="-55" i="1">
                <a:solidFill>
                  <a:srgbClr val="383838"/>
                </a:solidFill>
                <a:latin typeface="Times New Roman"/>
                <a:cs typeface="Times New Roman"/>
              </a:rPr>
              <a:t>(Trifo/i11m</a:t>
            </a:r>
            <a:r>
              <a:rPr dirty="0" sz="1000" spc="80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383838"/>
                </a:solidFill>
                <a:latin typeface="Times New Roman"/>
                <a:cs typeface="Times New Roman"/>
              </a:rPr>
              <a:t>incarnatum)</a:t>
            </a:r>
            <a:r>
              <a:rPr dirty="0" sz="1000" spc="20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is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dirty="0" sz="900" spc="1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winter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aMual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clover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ofien</a:t>
            </a:r>
            <a:r>
              <a:rPr dirty="0" sz="900" spc="19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used</a:t>
            </a:r>
            <a:r>
              <a:rPr dirty="0" sz="900" spc="2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1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southern</a:t>
            </a:r>
            <a:r>
              <a:rPr dirty="0" sz="900" spc="2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United</a:t>
            </a:r>
            <a:r>
              <a:rPr dirty="0" sz="900" spc="1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S1a1es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as</a:t>
            </a:r>
            <a:r>
              <a:rPr dirty="0" sz="900" spc="3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dirty="0" sz="900" spc="1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cover</a:t>
            </a:r>
            <a:r>
              <a:rPr dirty="0" sz="900" spc="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crop 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forage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9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Because</a:t>
            </a:r>
            <a:r>
              <a:rPr dirty="0" sz="900" spc="17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Kentucky</a:t>
            </a:r>
            <a:r>
              <a:rPr dirty="0" sz="900" spc="1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is</a:t>
            </a:r>
            <a:r>
              <a:rPr dirty="0" sz="900" spc="1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on</a:t>
            </a:r>
            <a:r>
              <a:rPr dirty="0" sz="900" spc="1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15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northern</a:t>
            </a:r>
            <a:r>
              <a:rPr dirty="0" sz="900" spc="229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fringe</a:t>
            </a:r>
            <a:r>
              <a:rPr dirty="0" sz="900" spc="10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of</a:t>
            </a:r>
            <a:r>
              <a:rPr dirty="0" sz="900" spc="20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it</a:t>
            </a:r>
            <a:r>
              <a:rPr dirty="0" sz="900" spc="-25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adaptation.</a:t>
            </a:r>
            <a:r>
              <a:rPr dirty="0" sz="900" spc="1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it</a:t>
            </a:r>
            <a:r>
              <a:rPr dirty="0" sz="900" spc="18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is</a:t>
            </a:r>
            <a:r>
              <a:rPr dirty="0" sz="900" spc="2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subject</a:t>
            </a:r>
            <a:r>
              <a:rPr dirty="0" sz="900" spc="1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10</a:t>
            </a:r>
            <a:r>
              <a:rPr dirty="0" sz="900" spc="18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winter-kill</a:t>
            </a:r>
            <a:r>
              <a:rPr dirty="0" sz="900" spc="3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here;</a:t>
            </a:r>
            <a:r>
              <a:rPr dirty="0" sz="900" spc="17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however</a:t>
            </a:r>
            <a:r>
              <a:rPr dirty="0" sz="900">
                <a:solidFill>
                  <a:srgbClr val="696969"/>
                </a:solidFill>
                <a:latin typeface="Times New Roman"/>
                <a:cs typeface="Times New Roman"/>
              </a:rPr>
              <a:t>,</a:t>
            </a:r>
            <a:r>
              <a:rPr dirty="0" sz="900" spc="229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it</a:t>
            </a:r>
            <a:r>
              <a:rPr dirty="0" sz="900" spc="229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0">
                <a:solidFill>
                  <a:srgbClr val="383838"/>
                </a:solidFill>
                <a:latin typeface="Times New Roman"/>
                <a:cs typeface="Times New Roman"/>
              </a:rPr>
              <a:t>will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survive</a:t>
            </a:r>
            <a:r>
              <a:rPr dirty="0" sz="900" spc="1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most</a:t>
            </a:r>
            <a:r>
              <a:rPr dirty="0" sz="900" spc="229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50" spc="-65" b="1">
                <a:solidFill>
                  <a:srgbClr val="383838"/>
                </a:solidFill>
                <a:latin typeface="Arial"/>
                <a:cs typeface="Arial"/>
              </a:rPr>
              <a:t>years</a:t>
            </a:r>
            <a:r>
              <a:rPr dirty="0" sz="950" spc="160" b="1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229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southern</a:t>
            </a:r>
            <a:r>
              <a:rPr dirty="0" sz="900" spc="1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25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western</a:t>
            </a:r>
            <a:r>
              <a:rPr dirty="0" sz="900" spc="2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Kentuck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v.</a:t>
            </a:r>
            <a:r>
              <a:rPr dirty="0" sz="900" spc="5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Gro\\1h</a:t>
            </a:r>
            <a:endParaRPr sz="900">
              <a:latin typeface="Times New Roman"/>
              <a:cs typeface="Times New Roman"/>
            </a:endParaRPr>
          </a:p>
          <a:p>
            <a:pPr marL="62230" marR="60325" indent="-5080">
              <a:lnSpc>
                <a:spcPct val="103099"/>
              </a:lnSpc>
              <a:spcBef>
                <a:spcPts val="55"/>
              </a:spcBef>
            </a:pP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2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nitrogen</a:t>
            </a:r>
            <a:r>
              <a:rPr dirty="0" sz="900" spc="18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fixation</a:t>
            </a:r>
            <a:r>
              <a:rPr dirty="0" sz="900" spc="18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are</a:t>
            </a:r>
            <a:r>
              <a:rPr dirty="0" sz="900" spc="229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les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16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than</a:t>
            </a:r>
            <a:r>
              <a:rPr dirty="0" sz="900" spc="1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wilh</a:t>
            </a:r>
            <a:r>
              <a:rPr dirty="0" sz="900" spc="18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21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vetches,</a:t>
            </a:r>
            <a:r>
              <a:rPr dirty="0" sz="900" spc="1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but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 crimson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clover</a:t>
            </a:r>
            <a:r>
              <a:rPr dirty="0" sz="900" spc="1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is</a:t>
            </a:r>
            <a:r>
              <a:rPr dirty="0" sz="900" spc="1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le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ss</a:t>
            </a:r>
            <a:r>
              <a:rPr dirty="0" sz="900" spc="26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likely</a:t>
            </a:r>
            <a:r>
              <a:rPr dirty="0" sz="900" spc="15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dirty="0" sz="900" spc="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50" spc="-10">
                <a:solidFill>
                  <a:srgbClr val="383838"/>
                </a:solidFill>
                <a:latin typeface="Arial"/>
                <a:cs typeface="Arial"/>
              </a:rPr>
              <a:t>be</a:t>
            </a:r>
            <a:r>
              <a:rPr dirty="0" sz="950" spc="1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dirty="0" sz="900" spc="1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weedy</a:t>
            </a:r>
            <a:r>
              <a:rPr dirty="0" sz="900" spc="2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volunteer</a:t>
            </a:r>
            <a:r>
              <a:rPr dirty="0" sz="900" spc="1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1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future 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crops.</a:t>
            </a:r>
            <a:r>
              <a:rPr dirty="0" sz="900" spc="-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spc="10">
                <a:solidFill>
                  <a:srgbClr val="262626"/>
                </a:solidFill>
                <a:latin typeface="Times New Roman"/>
                <a:cs typeface="Times New Roman"/>
              </a:rPr>
              <a:t>lt</a:t>
            </a:r>
            <a:r>
              <a:rPr dirty="0" sz="1000" spc="7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should</a:t>
            </a:r>
            <a:r>
              <a:rPr dirty="0" sz="900" spc="1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dirty="0" sz="900" spc="1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planted</a:t>
            </a:r>
            <a:r>
              <a:rPr dirty="0" sz="900" spc="1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dirty="0" sz="900" spc="1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late</a:t>
            </a:r>
            <a:r>
              <a:rPr dirty="0" sz="900" spc="-1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August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dirty="0" sz="900" spc="1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early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September</a:t>
            </a:r>
            <a:r>
              <a:rPr dirty="0" sz="900" spc="500">
                <a:solidFill>
                  <a:srgbClr val="262626"/>
                </a:solidFill>
                <a:latin typeface="Times New Roman"/>
                <a:cs typeface="Times New Roman"/>
              </a:rPr>
              <a:t> 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at</a:t>
            </a:r>
            <a:r>
              <a:rPr dirty="0" sz="900" spc="11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rate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20</a:t>
            </a:r>
            <a:r>
              <a:rPr dirty="0" sz="900" spc="-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dirty="0" sz="900" spc="7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25</a:t>
            </a:r>
            <a:r>
              <a:rPr dirty="0" sz="900" spc="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pound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s</a:t>
            </a:r>
            <a:r>
              <a:rPr dirty="0" sz="900" spc="5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dirty="0" sz="900" spc="1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t.eed</a:t>
            </a:r>
            <a:r>
              <a:rPr dirty="0" sz="900" spc="10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per</a:t>
            </a:r>
            <a:r>
              <a:rPr dirty="0" sz="900" spc="1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acre</a:t>
            </a:r>
            <a:r>
              <a:rPr dirty="0" sz="900" spc="55">
                <a:solidFill>
                  <a:srgbClr val="545454"/>
                </a:solidFill>
                <a:latin typeface="Times New Roman"/>
                <a:cs typeface="Times New Roman"/>
              </a:rPr>
              <a:t>.</a:t>
            </a:r>
            <a:r>
              <a:rPr dirty="0" sz="900" spc="3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Inoculate</a:t>
            </a:r>
            <a:r>
              <a:rPr dirty="0" sz="900" spc="8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0">
                <a:solidFill>
                  <a:srgbClr val="383838"/>
                </a:solidFill>
                <a:latin typeface="Times New Roman"/>
                <a:cs typeface="Times New Roman"/>
              </a:rPr>
              <a:t>seed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with</a:t>
            </a:r>
            <a:r>
              <a:rPr dirty="0" sz="900" spc="1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1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proper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inoculant,</a:t>
            </a:r>
            <a:r>
              <a:rPr dirty="0" sz="900" spc="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1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cover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050" spc="20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dirty="0" sz="1050" spc="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depth</a:t>
            </a:r>
            <a:r>
              <a:rPr dirty="0" sz="900" spc="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of½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inch.</a:t>
            </a:r>
            <a:r>
              <a:rPr dirty="0" sz="900" spc="1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Use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 a</a:t>
            </a:r>
            <a:r>
              <a:rPr dirty="0" sz="900" spc="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grain</a:t>
            </a:r>
            <a:r>
              <a:rPr dirty="0" sz="900" spc="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drill</a:t>
            </a:r>
            <a:r>
              <a:rPr dirty="0" sz="900" spc="1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dirty="0" sz="900" spc="16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broadcast</a:t>
            </a:r>
            <a:r>
              <a:rPr dirty="0" sz="900" spc="1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the</a:t>
            </a:r>
            <a:r>
              <a:rPr dirty="0" sz="900" spc="9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seed</a:t>
            </a:r>
            <a:r>
              <a:rPr dirty="0" sz="900" spc="50">
                <a:solidFill>
                  <a:srgbClr val="696969"/>
                </a:solidFill>
                <a:latin typeface="Times New Roman"/>
                <a:cs typeface="Times New Roman"/>
              </a:rPr>
              <a:t>,</a:t>
            </a:r>
            <a:r>
              <a:rPr dirty="0" sz="90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dirty="0" sz="900" spc="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000" spc="10">
                <a:solidFill>
                  <a:srgbClr val="262626"/>
                </a:solidFill>
                <a:latin typeface="Arial"/>
                <a:cs typeface="Arial"/>
              </a:rPr>
              <a:t>firm</a:t>
            </a:r>
            <a:r>
              <a:rPr dirty="0" sz="1000" spc="-65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1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soil</a:t>
            </a:r>
            <a:r>
              <a:rPr dirty="0" sz="900" spc="8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with</a:t>
            </a:r>
            <a:r>
              <a:rPr dirty="0" sz="900" spc="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5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corrugated</a:t>
            </a:r>
            <a:r>
              <a:rPr dirty="0" sz="900" spc="2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roller</a:t>
            </a:r>
            <a:r>
              <a:rPr dirty="0" sz="900" spc="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(cultipackcr)</a:t>
            </a:r>
            <a:r>
              <a:rPr dirty="0" sz="900" spc="3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Crimson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clover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can</a:t>
            </a:r>
            <a:r>
              <a:rPr dirty="0" sz="900" spc="1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dirty="0" sz="900" spc="-1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grazed</a:t>
            </a:r>
            <a:endParaRPr sz="900">
              <a:latin typeface="Times New Roman"/>
              <a:cs typeface="Times New Roman"/>
            </a:endParaRPr>
          </a:p>
          <a:p>
            <a:pPr marL="78740" marR="5080" indent="-7620">
              <a:lnSpc>
                <a:spcPts val="1190"/>
              </a:lnSpc>
              <a:spcBef>
                <a:spcPts val="90"/>
              </a:spcBef>
            </a:pP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dirty="0" sz="900" spc="1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cut</a:t>
            </a:r>
            <a:r>
              <a:rPr dirty="0" sz="900" spc="2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for</a:t>
            </a:r>
            <a:r>
              <a:rPr dirty="0" sz="900" spc="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hay</a:t>
            </a:r>
            <a:r>
              <a:rPr dirty="0" sz="900" spc="8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at</a:t>
            </a:r>
            <a:r>
              <a:rPr dirty="0" sz="900" spc="23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bud-to-early-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bloom</a:t>
            </a:r>
            <a:r>
              <a:rPr dirty="0" sz="900" spc="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stage-</a:t>
            </a:r>
            <a:r>
              <a:rPr dirty="0" sz="900" spc="95">
                <a:solidFill>
                  <a:srgbClr val="383838"/>
                </a:solidFill>
                <a:latin typeface="Times New Roman"/>
                <a:cs typeface="Times New Roman"/>
              </a:rPr>
              <a:t>usually</a:t>
            </a:r>
            <a:r>
              <a:rPr dirty="0" sz="900" spc="2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early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20">
                <a:solidFill>
                  <a:srgbClr val="383838"/>
                </a:solidFill>
                <a:latin typeface="Times New Roman"/>
                <a:cs typeface="Times New Roman"/>
              </a:rPr>
              <a:t>May</a:t>
            </a:r>
            <a:r>
              <a:rPr dirty="0" sz="900" spc="-20">
                <a:solidFill>
                  <a:srgbClr val="696969"/>
                </a:solidFill>
                <a:latin typeface="Times New Roman"/>
                <a:cs typeface="Times New Roman"/>
              </a:rPr>
              <a:t>. </a:t>
            </a:r>
            <a:r>
              <a:rPr dirty="0" sz="1050" spc="-30">
                <a:solidFill>
                  <a:srgbClr val="262626"/>
                </a:solidFill>
                <a:latin typeface="Times New Roman"/>
                <a:cs typeface="Times New Roman"/>
              </a:rPr>
              <a:t>It</a:t>
            </a:r>
            <a:r>
              <a:rPr dirty="0" sz="1050" spc="7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can</a:t>
            </a:r>
            <a:r>
              <a:rPr dirty="0" sz="900" spc="170">
                <a:solidFill>
                  <a:srgbClr val="383838"/>
                </a:solidFill>
                <a:latin typeface="Times New Roman"/>
                <a:cs typeface="Times New Roman"/>
              </a:rPr>
              <a:t> 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dirty="0" sz="900" spc="35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killed</a:t>
            </a:r>
            <a:r>
              <a:rPr dirty="0" sz="900" spc="229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with</a:t>
            </a:r>
            <a:r>
              <a:rPr dirty="0" sz="900" spc="7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dirty="0" sz="105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herbicide</a:t>
            </a:r>
            <a:r>
              <a:rPr dirty="0" sz="900" spc="13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dirty="0" sz="900" spc="17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tillage</a:t>
            </a:r>
            <a:r>
              <a:rPr dirty="0" sz="900" spc="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before</a:t>
            </a:r>
            <a:r>
              <a:rPr dirty="0" sz="900" spc="1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planting</a:t>
            </a:r>
            <a:r>
              <a:rPr dirty="0" sz="900" spc="114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summer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100" spc="-10">
                <a:solidFill>
                  <a:srgbClr val="262626"/>
                </a:solidFill>
                <a:latin typeface="Times New Roman"/>
                <a:cs typeface="Times New Roman"/>
              </a:rPr>
              <a:t>crop</a:t>
            </a:r>
            <a:r>
              <a:rPr dirty="0" sz="1100" spc="-1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  <a:p>
            <a:pPr marL="313055">
              <a:lnSpc>
                <a:spcPts val="1190"/>
              </a:lnSpc>
            </a:pP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Austrian</a:t>
            </a:r>
            <a:r>
              <a:rPr dirty="0" sz="900" spc="1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Winter</a:t>
            </a:r>
            <a:r>
              <a:rPr dirty="0" sz="900" spc="1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Pea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(AWP)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spc="-75" i="1">
                <a:solidFill>
                  <a:srgbClr val="383838"/>
                </a:solidFill>
                <a:latin typeface="Times New Roman"/>
                <a:cs typeface="Times New Roman"/>
              </a:rPr>
              <a:t>(Pis11m</a:t>
            </a:r>
            <a:r>
              <a:rPr dirty="0" sz="1000" spc="135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spc="-10" i="1">
                <a:solidFill>
                  <a:srgbClr val="383838"/>
                </a:solidFill>
                <a:latin typeface="Times New Roman"/>
                <a:cs typeface="Times New Roman"/>
              </a:rPr>
              <a:t>sati\'llm)</a:t>
            </a:r>
            <a:r>
              <a:rPr dirty="0" sz="1000" spc="75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can</a:t>
            </a:r>
            <a:r>
              <a:rPr dirty="0" sz="900" spc="3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also</a:t>
            </a:r>
            <a:endParaRPr sz="900">
              <a:latin typeface="Times New Roman"/>
              <a:cs typeface="Times New Roman"/>
            </a:endParaRPr>
          </a:p>
          <a:p>
            <a:pPr marL="76835">
              <a:lnSpc>
                <a:spcPct val="100000"/>
              </a:lnSpc>
              <a:spcBef>
                <a:spcPts val="90"/>
              </a:spcBef>
            </a:pPr>
            <a:r>
              <a:rPr dirty="0" sz="900" spc="20">
                <a:solidFill>
                  <a:srgbClr val="383838"/>
                </a:solidFill>
                <a:latin typeface="Arial"/>
                <a:cs typeface="Arial"/>
              </a:rPr>
              <a:t>be</a:t>
            </a:r>
            <a:r>
              <a:rPr dirty="0" sz="900" spc="-2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used</a:t>
            </a:r>
            <a:r>
              <a:rPr dirty="0" sz="900" spc="-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as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dirty="0" sz="900" spc="1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winter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cover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crop.</a:t>
            </a:r>
            <a:r>
              <a:rPr dirty="0" sz="900" spc="-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Southern</a:t>
            </a:r>
            <a:r>
              <a:rPr dirty="0" sz="900" spc="13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varieties</a:t>
            </a:r>
            <a:r>
              <a:rPr dirty="0" sz="900" spc="1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are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subject</a:t>
            </a:r>
            <a:endParaRPr sz="900">
              <a:latin typeface="Times New Roman"/>
              <a:cs typeface="Times New Roman"/>
            </a:endParaRPr>
          </a:p>
          <a:p>
            <a:pPr algn="just" marL="88900" marR="180340" indent="-1270">
              <a:lnSpc>
                <a:spcPct val="110200"/>
              </a:lnSpc>
              <a:spcBef>
                <a:spcPts val="40"/>
              </a:spcBef>
            </a:pP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dirty="0" sz="900" spc="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winter-kill</a:t>
            </a:r>
            <a:r>
              <a:rPr dirty="0" sz="900" spc="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dirty="0" sz="900" spc="114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Kentucky.</a:t>
            </a:r>
            <a:r>
              <a:rPr dirty="0" sz="900" spc="-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so</a:t>
            </a:r>
            <a:r>
              <a:rPr dirty="0" sz="900" spc="1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Canadian</a:t>
            </a:r>
            <a:r>
              <a:rPr dirty="0" sz="900" spc="1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90">
                <a:solidFill>
                  <a:srgbClr val="262626"/>
                </a:solidFill>
                <a:latin typeface="Times New Roman"/>
                <a:cs typeface="Times New Roman"/>
              </a:rPr>
              <a:t>nrieties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 should</a:t>
            </a:r>
            <a:r>
              <a:rPr dirty="0" sz="900" spc="8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 used</a:t>
            </a:r>
            <a:r>
              <a:rPr dirty="0" sz="900" spc="1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where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possible</a:t>
            </a:r>
            <a:r>
              <a:rPr dirty="0" sz="900" spc="3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5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If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used</a:t>
            </a:r>
            <a:r>
              <a:rPr dirty="0" sz="900" spc="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highly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erodible</a:t>
            </a:r>
            <a:r>
              <a:rPr dirty="0" sz="900" spc="3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areas</a:t>
            </a:r>
            <a:r>
              <a:rPr dirty="0" sz="900" spc="30">
                <a:solidFill>
                  <a:srgbClr val="545454"/>
                </a:solidFill>
                <a:latin typeface="Times New Roman"/>
                <a:cs typeface="Times New Roman"/>
              </a:rPr>
              <a:t>, 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AWP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should</a:t>
            </a:r>
            <a:r>
              <a:rPr dirty="0" sz="900" spc="1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dirty="0" sz="900" spc="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mixed</a:t>
            </a:r>
            <a:r>
              <a:rPr dirty="0" sz="900" spc="1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with</a:t>
            </a:r>
            <a:r>
              <a:rPr dirty="0" sz="900" spc="1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dirty="0" sz="900" spc="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small</a:t>
            </a:r>
            <a:r>
              <a:rPr dirty="0" sz="900" spc="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grain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or</a:t>
            </a:r>
            <a:r>
              <a:rPr dirty="0" sz="900" spc="13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planted</a:t>
            </a:r>
            <a:r>
              <a:rPr dirty="0" sz="900" spc="8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early</a:t>
            </a:r>
            <a:r>
              <a:rPr dirty="0" sz="900" spc="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enough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899256" y="573614"/>
            <a:ext cx="3157220" cy="106997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08100"/>
              </a:lnSpc>
              <a:spcBef>
                <a:spcPts val="85"/>
              </a:spcBef>
            </a:pP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t</a:t>
            </a:r>
            <a:r>
              <a:rPr dirty="0" sz="900">
                <a:solidFill>
                  <a:srgbClr val="696969"/>
                </a:solidFill>
                <a:latin typeface="Times New Roman"/>
                <a:cs typeface="Times New Roman"/>
              </a:rPr>
              <a:t>o</a:t>
            </a:r>
            <a:r>
              <a:rPr dirty="0" sz="900" spc="145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-50">
                <a:solidFill>
                  <a:srgbClr val="383838"/>
                </a:solidFill>
                <a:latin typeface="Times New Roman"/>
                <a:cs typeface="Times New Roman"/>
              </a:rPr>
              <a:t>produc-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&lt;'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545454"/>
                </a:solidFill>
                <a:latin typeface="Times New Roman"/>
                <a:cs typeface="Times New Roman"/>
              </a:rPr>
              <a:t>good </a:t>
            </a:r>
            <a:r>
              <a:rPr dirty="0" sz="900" spc="65">
                <a:solidFill>
                  <a:srgbClr val="545454"/>
                </a:solidFill>
                <a:latin typeface="Times New Roman"/>
                <a:cs typeface="Times New Roman"/>
              </a:rPr>
              <a:t>cover</a:t>
            </a:r>
            <a:r>
              <a:rPr dirty="0" sz="900" spc="5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before</a:t>
            </a:r>
            <a:r>
              <a:rPr dirty="0" sz="900" spc="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545454"/>
                </a:solidFill>
                <a:latin typeface="Times New Roman"/>
                <a:cs typeface="Times New Roman"/>
              </a:rPr>
              <a:t>cold</a:t>
            </a:r>
            <a:r>
              <a:rPr dirty="0" sz="900" spc="12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weather.</a:t>
            </a:r>
            <a:r>
              <a:rPr dirty="0" sz="900" spc="11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II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can</a:t>
            </a:r>
            <a:r>
              <a:rPr dirty="0" sz="900" spc="2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dirty="0" sz="900" spc="1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killed</a:t>
            </a:r>
            <a:r>
              <a:rPr dirty="0" sz="900" spc="7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696969"/>
                </a:solidFill>
                <a:latin typeface="Times New Roman"/>
                <a:cs typeface="Times New Roman"/>
              </a:rPr>
              <a:t>or</a:t>
            </a:r>
            <a:r>
              <a:rPr dirty="0" sz="900" spc="2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tilled</a:t>
            </a:r>
            <a:r>
              <a:rPr dirty="0" sz="900" spc="9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undc,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planting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545454"/>
                </a:solidFill>
                <a:latin typeface="Times New Roman"/>
                <a:cs typeface="Times New Roman"/>
              </a:rPr>
              <a:t>a</a:t>
            </a:r>
            <a:r>
              <a:rPr dirty="0" sz="900" spc="3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summer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545454"/>
                </a:solidFill>
                <a:latin typeface="Times New Roman"/>
                <a:cs typeface="Times New Roman"/>
              </a:rPr>
              <a:t>crop</a:t>
            </a:r>
            <a:r>
              <a:rPr dirty="0" sz="900" spc="1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late</a:t>
            </a:r>
            <a:r>
              <a:rPr dirty="0" sz="900" spc="-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April</a:t>
            </a:r>
            <a:r>
              <a:rPr dirty="0" sz="900" spc="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early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May.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Plant</a:t>
            </a:r>
            <a:r>
              <a:rPr dirty="0" sz="900" spc="1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30</a:t>
            </a:r>
            <a:r>
              <a:rPr dirty="0" sz="900" spc="13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p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ou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nd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s</a:t>
            </a:r>
            <a:r>
              <a:rPr dirty="0" sz="900" spc="185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per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acre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545454"/>
                </a:solidFill>
                <a:latin typeface="Times New Roman"/>
                <a:cs typeface="Times New Roman"/>
              </a:rPr>
              <a:t>with</a:t>
            </a:r>
            <a:r>
              <a:rPr dirty="0" sz="900" spc="8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545454"/>
                </a:solidFill>
                <a:latin typeface="Times New Roman"/>
                <a:cs typeface="Times New Roman"/>
              </a:rPr>
              <a:t>small</a:t>
            </a:r>
            <a:r>
              <a:rPr dirty="0" sz="900" spc="14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£rain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s,</a:t>
            </a:r>
            <a:r>
              <a:rPr dirty="0" sz="900" spc="6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50</a:t>
            </a:r>
            <a:r>
              <a:rPr dirty="0" sz="900" spc="-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700" spc="10">
                <a:solidFill>
                  <a:srgbClr val="383838"/>
                </a:solidFill>
                <a:latin typeface="Arial"/>
                <a:cs typeface="Arial"/>
              </a:rPr>
              <a:t>10</a:t>
            </a:r>
            <a:r>
              <a:rPr dirty="0" sz="700" spc="10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 spc="-25">
                <a:solidFill>
                  <a:srgbClr val="545454"/>
                </a:solidFill>
                <a:latin typeface="Times New Roman"/>
                <a:cs typeface="Times New Roman"/>
              </a:rPr>
              <a:t>70</a:t>
            </a:r>
            <a:r>
              <a:rPr dirty="0" sz="900" spc="2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pounds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alone.</a:t>
            </a:r>
            <a:r>
              <a:rPr dirty="0" sz="900" spc="-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AWP</a:t>
            </a:r>
            <a:r>
              <a:rPr dirty="0" sz="900" spc="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should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dirty="0" sz="900" spc="2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planted</a:t>
            </a:r>
            <a:r>
              <a:rPr dirty="0" sz="900" spc="2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from</a:t>
            </a:r>
            <a:r>
              <a:rPr dirty="0" sz="900" spc="1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nud-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Seplember</a:t>
            </a:r>
            <a:r>
              <a:rPr dirty="0" sz="900" spc="500">
                <a:solidFill>
                  <a:srgbClr val="262626"/>
                </a:solidFill>
                <a:latin typeface="Times New Roman"/>
                <a:cs typeface="Times New Roman"/>
              </a:rPr>
              <a:t> 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lo</a:t>
            </a:r>
            <a:r>
              <a:rPr dirty="0" sz="900" spc="1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mid-O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c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tober</a:t>
            </a:r>
            <a:r>
              <a:rPr dirty="0" sz="90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16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50" spc="-80" b="1">
                <a:solidFill>
                  <a:srgbClr val="383838"/>
                </a:solidFill>
                <a:latin typeface="Arial"/>
                <a:cs typeface="Arial"/>
              </a:rPr>
              <a:t>Seed</a:t>
            </a:r>
            <a:r>
              <a:rPr dirty="0" sz="950" spc="60" b="1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should</a:t>
            </a:r>
            <a:r>
              <a:rPr dirty="0" sz="900" spc="25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dirty="0" sz="900" spc="3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planted</a:t>
            </a:r>
            <a:r>
              <a:rPr dirty="0" sz="900" spc="4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I-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inch</a:t>
            </a:r>
            <a:r>
              <a:rPr dirty="0" sz="900" spc="1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50" spc="-65" b="1">
                <a:solidFill>
                  <a:srgbClr val="262626"/>
                </a:solidFill>
                <a:latin typeface="Arial"/>
                <a:cs typeface="Arial"/>
              </a:rPr>
              <a:t>d</a:t>
            </a:r>
            <a:r>
              <a:rPr dirty="0" sz="950" spc="-65" b="1">
                <a:solidFill>
                  <a:srgbClr val="545454"/>
                </a:solidFill>
                <a:latin typeface="Arial"/>
                <a:cs typeface="Arial"/>
              </a:rPr>
              <a:t>e</a:t>
            </a:r>
            <a:r>
              <a:rPr dirty="0" sz="950" spc="-65" b="1">
                <a:solidFill>
                  <a:srgbClr val="383838"/>
                </a:solidFill>
                <a:latin typeface="Arial"/>
                <a:cs typeface="Arial"/>
              </a:rPr>
              <a:t>ep</a:t>
            </a:r>
            <a:r>
              <a:rPr dirty="0" sz="950" spc="-65" b="1">
                <a:solidFill>
                  <a:srgbClr val="959595"/>
                </a:solidFill>
                <a:latin typeface="Arial"/>
                <a:cs typeface="Arial"/>
              </a:rPr>
              <a:t>.</a:t>
            </a:r>
            <a:r>
              <a:rPr dirty="0" sz="950" spc="-120" b="1">
                <a:solidFill>
                  <a:srgbClr val="959595"/>
                </a:solidFill>
                <a:latin typeface="Arial"/>
                <a:cs typeface="Arial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Austrian 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winter</a:t>
            </a:r>
            <a:r>
              <a:rPr dirty="0" sz="900" spc="10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pea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can</a:t>
            </a:r>
            <a:r>
              <a:rPr dirty="0" sz="900" spc="1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b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e</a:t>
            </a:r>
            <a:r>
              <a:rPr dirty="0" sz="900" spc="14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cut</a:t>
            </a:r>
            <a:r>
              <a:rPr dirty="0" sz="900" spc="2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dirty="0" sz="900" spc="1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hay</a:t>
            </a:r>
            <a:r>
              <a:rPr dirty="0" sz="900" spc="1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dirty="0" sz="900" spc="2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siloge</a:t>
            </a:r>
            <a:r>
              <a:rPr dirty="0" sz="900" spc="14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when</a:t>
            </a:r>
            <a:r>
              <a:rPr dirty="0" sz="900" spc="1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full</a:t>
            </a:r>
            <a:r>
              <a:rPr dirty="0" sz="900" spc="1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bloom</a:t>
            </a:r>
            <a:r>
              <a:rPr dirty="0" sz="900" spc="9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 when</a:t>
            </a:r>
            <a:r>
              <a:rPr dirty="0" sz="900" spc="1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small</a:t>
            </a:r>
            <a:r>
              <a:rPr dirty="0" sz="900" spc="1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grain</a:t>
            </a:r>
            <a:r>
              <a:rPr dirty="0" sz="900" spc="1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is</a:t>
            </a:r>
            <a:r>
              <a:rPr dirty="0" sz="900" spc="1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ready</a:t>
            </a:r>
            <a:r>
              <a:rPr dirty="0" sz="900" spc="-1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3897486" y="1775350"/>
            <a:ext cx="3197860" cy="120142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dirty="0" sz="1400" spc="105" b="1">
                <a:solidFill>
                  <a:srgbClr val="383838"/>
                </a:solidFill>
                <a:latin typeface="Arial"/>
                <a:cs typeface="Arial"/>
              </a:rPr>
              <a:t>Mixtures</a:t>
            </a:r>
            <a:endParaRPr sz="1400">
              <a:latin typeface="Arial"/>
              <a:cs typeface="Arial"/>
            </a:endParaRPr>
          </a:p>
          <a:p>
            <a:pPr marL="253365">
              <a:lnSpc>
                <a:spcPct val="100000"/>
              </a:lnSpc>
              <a:spcBef>
                <a:spcPts val="185"/>
              </a:spcBef>
            </a:pPr>
            <a:r>
              <a:rPr dirty="0" sz="1050" spc="-35">
                <a:solidFill>
                  <a:srgbClr val="262626"/>
                </a:solidFill>
                <a:latin typeface="Times New Roman"/>
                <a:cs typeface="Times New Roman"/>
              </a:rPr>
              <a:t>All</a:t>
            </a:r>
            <a:r>
              <a:rPr dirty="0" sz="1050" spc="7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legume!-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Arial"/>
                <a:cs typeface="Arial"/>
              </a:rPr>
              <a:t>can</a:t>
            </a:r>
            <a:r>
              <a:rPr dirty="0" sz="900" spc="25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dirty="0" sz="900" spc="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seeded</a:t>
            </a:r>
            <a:r>
              <a:rPr dirty="0" sz="900" spc="1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with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a</a:t>
            </a:r>
            <a:r>
              <a:rPr dirty="0" sz="900" spc="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small</a:t>
            </a:r>
            <a:r>
              <a:rPr dirty="0" sz="900" spc="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grain</a:t>
            </a:r>
            <a:r>
              <a:rPr dirty="0" sz="900">
                <a:solidFill>
                  <a:srgbClr val="696969"/>
                </a:solidFill>
                <a:latin typeface="Times New Roman"/>
                <a:cs typeface="Times New Roman"/>
              </a:rPr>
              <a:t>,</a:t>
            </a:r>
            <a:r>
              <a:rPr dirty="0" sz="900" spc="9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if</a:t>
            </a:r>
            <a:r>
              <a:rPr dirty="0" sz="900" spc="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de</a:t>
            </a:r>
            <a:r>
              <a:rPr dirty="0" sz="900" spc="-10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ired</a:t>
            </a:r>
            <a:r>
              <a:rPr dirty="0" sz="900" spc="-1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marL="21590">
              <a:lnSpc>
                <a:spcPct val="100000"/>
              </a:lnSpc>
              <a:spcBef>
                <a:spcPts val="80"/>
              </a:spcBef>
            </a:pP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This</a:t>
            </a:r>
            <a:r>
              <a:rPr dirty="0" sz="900" spc="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improves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1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soil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cover.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which</a:t>
            </a:r>
            <a:r>
              <a:rPr dirty="0" sz="900" spc="1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is</a:t>
            </a:r>
            <a:r>
              <a:rPr dirty="0" sz="900" spc="-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especially</a:t>
            </a:r>
            <a:r>
              <a:rPr dirty="0" sz="900" spc="10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important</a:t>
            </a:r>
            <a:endParaRPr sz="900">
              <a:latin typeface="Times New Roman"/>
              <a:cs typeface="Times New Roman"/>
            </a:endParaRPr>
          </a:p>
          <a:p>
            <a:pPr marL="24130" marR="5080" indent="-7620">
              <a:lnSpc>
                <a:spcPct val="109100"/>
              </a:lnSpc>
              <a:spcBef>
                <a:spcPts val="10"/>
              </a:spcBef>
            </a:pP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on</a:t>
            </a:r>
            <a:r>
              <a:rPr dirty="0" sz="900" spc="3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highly</a:t>
            </a:r>
            <a:r>
              <a:rPr dirty="0" sz="900" spc="1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erodible</a:t>
            </a:r>
            <a:r>
              <a:rPr dirty="0" sz="900" spc="1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field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i-,</a:t>
            </a:r>
            <a:r>
              <a:rPr dirty="0" sz="900" spc="10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20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improve</a:t>
            </a:r>
            <a:r>
              <a:rPr dirty="0" sz="900" spc="50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28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15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chances</a:t>
            </a:r>
            <a:r>
              <a:rPr dirty="0" sz="900" spc="11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dirty="0" sz="900" spc="1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winter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survival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dirty="0" sz="900" spc="1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at</a:t>
            </a:r>
            <a:r>
              <a:rPr dirty="0" sz="900" spc="14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lenst</a:t>
            </a:r>
            <a:r>
              <a:rPr dirty="0" sz="900" spc="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one</a:t>
            </a:r>
            <a:r>
              <a:rPr dirty="0" sz="900" spc="2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crop.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80">
                <a:solidFill>
                  <a:srgbClr val="262626"/>
                </a:solidFill>
                <a:latin typeface="Times New Roman"/>
                <a:cs typeface="Times New Roman"/>
              </a:rPr>
              <a:t>When</a:t>
            </a:r>
            <a:r>
              <a:rPr dirty="0" sz="900" spc="10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u.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ing </a:t>
            </a:r>
            <a:r>
              <a:rPr dirty="0" sz="800" spc="10">
                <a:solidFill>
                  <a:srgbClr val="545454"/>
                </a:solidFill>
                <a:latin typeface="Arial"/>
                <a:cs typeface="Arial"/>
              </a:rPr>
              <a:t>a</a:t>
            </a:r>
            <a:r>
              <a:rPr dirty="0" sz="800" spc="70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mixture</a:t>
            </a:r>
            <a:r>
              <a:rPr dirty="0" sz="900" spc="10">
                <a:solidFill>
                  <a:srgbClr val="808080"/>
                </a:solidFill>
                <a:latin typeface="Times New Roman"/>
                <a:cs typeface="Times New Roman"/>
              </a:rPr>
              <a:t>,</a:t>
            </a:r>
            <a:r>
              <a:rPr dirty="0" sz="900" spc="55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redu</a:t>
            </a:r>
            <a:r>
              <a:rPr dirty="0" sz="900" spc="-10">
                <a:solidFill>
                  <a:srgbClr val="696969"/>
                </a:solidFill>
                <a:latin typeface="Times New Roman"/>
                <a:cs typeface="Times New Roman"/>
              </a:rPr>
              <a:t>c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e</a:t>
            </a:r>
            <a:r>
              <a:rPr dirty="0" sz="900" spc="5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seeding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rate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of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each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by</a:t>
            </a:r>
            <a:r>
              <a:rPr dirty="0" sz="900" spc="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on</a:t>
            </a:r>
            <a:r>
              <a:rPr dirty="0" sz="900" spc="60">
                <a:solidFill>
                  <a:srgbClr val="545454"/>
                </a:solidFill>
                <a:latin typeface="Times New Roman"/>
                <a:cs typeface="Times New Roman"/>
              </a:rPr>
              <a:t>e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-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half</a:t>
            </a:r>
            <a:r>
              <a:rPr dirty="0" sz="900" spc="5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10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Plant</a:t>
            </a:r>
            <a:r>
              <a:rPr dirty="0" sz="900" spc="1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with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dirty="0" sz="900" spc="7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drill</a:t>
            </a:r>
            <a:r>
              <a:rPr dirty="0" sz="900" spc="7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that</a:t>
            </a:r>
            <a:r>
              <a:rPr dirty="0" sz="900" spc="1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has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 grain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dirty="0" sz="900" spc="1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legume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boxe</a:t>
            </a:r>
            <a:r>
              <a:rPr dirty="0" sz="900" spc="20">
                <a:solidFill>
                  <a:srgbClr val="545454"/>
                </a:solidFill>
                <a:latin typeface="Times New Roman"/>
                <a:cs typeface="Times New Roman"/>
              </a:rPr>
              <a:t>s,</a:t>
            </a:r>
            <a:r>
              <a:rPr dirty="0" sz="900" spc="10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dirty="0" sz="900" spc="1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broadcast</a:t>
            </a:r>
            <a:r>
              <a:rPr dirty="0" sz="900" spc="21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1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eultipack</a:t>
            </a:r>
            <a:r>
              <a:rPr dirty="0" sz="900" spc="-10">
                <a:solidFill>
                  <a:srgbClr val="959595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3911643" y="3085095"/>
            <a:ext cx="3256915" cy="3363595"/>
          </a:xfrm>
          <a:prstGeom prst="rect">
            <a:avLst/>
          </a:prstGeom>
        </p:spPr>
        <p:txBody>
          <a:bodyPr wrap="square" lIns="0" tIns="711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dirty="0" sz="1400" spc="90" b="1">
                <a:solidFill>
                  <a:srgbClr val="383838"/>
                </a:solidFill>
                <a:latin typeface="Arial"/>
                <a:cs typeface="Arial"/>
              </a:rPr>
              <a:t>Other</a:t>
            </a:r>
            <a:r>
              <a:rPr dirty="0" sz="1400" spc="80" b="1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1400" spc="90" b="1">
                <a:solidFill>
                  <a:srgbClr val="383838"/>
                </a:solidFill>
                <a:latin typeface="Arial"/>
                <a:cs typeface="Arial"/>
              </a:rPr>
              <a:t>Crops</a:t>
            </a:r>
            <a:endParaRPr sz="1400">
              <a:latin typeface="Arial"/>
              <a:cs typeface="Arial"/>
            </a:endParaRPr>
          </a:p>
          <a:p>
            <a:pPr marL="15875" marR="114300" indent="224154">
              <a:lnSpc>
                <a:spcPct val="111300"/>
              </a:lnSpc>
              <a:spcBef>
                <a:spcPts val="180"/>
              </a:spcBef>
            </a:pP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Other</a:t>
            </a:r>
            <a:r>
              <a:rPr dirty="0" sz="900" spc="-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crops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m</a:t>
            </a:r>
            <a:r>
              <a:rPr dirty="0" sz="900" spc="20">
                <a:solidFill>
                  <a:srgbClr val="545454"/>
                </a:solidFill>
                <a:latin typeface="Times New Roman"/>
                <a:cs typeface="Times New Roman"/>
              </a:rPr>
              <a:t>a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y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dirty="0" sz="900" spc="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dirty="0" sz="900" spc="20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ed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dirty="0" sz="900" spc="2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winter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545454"/>
                </a:solidFill>
                <a:latin typeface="Times New Roman"/>
                <a:cs typeface="Times New Roman"/>
              </a:rPr>
              <a:t>cover</a:t>
            </a:r>
            <a:r>
              <a:rPr dirty="0" sz="900" spc="8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dirty="0" sz="900" spc="3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ccnain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545454"/>
                </a:solidFill>
                <a:latin typeface="Times New Roman"/>
                <a:cs typeface="Times New Roman"/>
              </a:rPr>
              <a:t>situ­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ations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1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dirty="0" sz="900" spc="1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specific</a:t>
            </a:r>
            <a:r>
              <a:rPr dirty="0" sz="900" spc="15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45">
                <a:solidFill>
                  <a:srgbClr val="262626"/>
                </a:solidFill>
                <a:latin typeface="Times New Roman"/>
                <a:cs typeface="Times New Roman"/>
              </a:rPr>
              <a:t>purpo</a:t>
            </a:r>
            <a:r>
              <a:rPr dirty="0" sz="900" spc="45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45">
                <a:solidFill>
                  <a:srgbClr val="383838"/>
                </a:solidFill>
                <a:latin typeface="Times New Roman"/>
                <a:cs typeface="Times New Roman"/>
              </a:rPr>
              <a:t>e</a:t>
            </a:r>
            <a:r>
              <a:rPr dirty="0" sz="900" spc="45">
                <a:solidFill>
                  <a:srgbClr val="545454"/>
                </a:solidFill>
                <a:latin typeface="Times New Roman"/>
                <a:cs typeface="Times New Roman"/>
              </a:rPr>
              <a:t>s.</a:t>
            </a:r>
            <a:r>
              <a:rPr dirty="0" sz="900" spc="12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If</a:t>
            </a:r>
            <a:r>
              <a:rPr dirty="0" sz="900" spc="114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cover</a:t>
            </a:r>
            <a:r>
              <a:rPr dirty="0" sz="900" spc="11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is</a:t>
            </a:r>
            <a:r>
              <a:rPr dirty="0" sz="900" spc="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needed</a:t>
            </a:r>
            <a:r>
              <a:rPr dirty="0" sz="900" spc="1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dirty="0" sz="900" spc="1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20">
                <a:solidFill>
                  <a:srgbClr val="383838"/>
                </a:solidFill>
                <a:latin typeface="Times New Roman"/>
                <a:cs typeface="Times New Roman"/>
              </a:rPr>
              <a:t>more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than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dirty="0" sz="900" spc="30">
                <a:solidFill>
                  <a:srgbClr val="545454"/>
                </a:solidFill>
                <a:latin typeface="Times New Roman"/>
                <a:cs typeface="Times New Roman"/>
              </a:rPr>
              <a:t>e</a:t>
            </a:r>
            <a:r>
              <a:rPr dirty="0" sz="900" spc="114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45">
                <a:solidFill>
                  <a:srgbClr val="383838"/>
                </a:solidFill>
                <a:latin typeface="Times New Roman"/>
                <a:cs typeface="Times New Roman"/>
              </a:rPr>
              <a:t>season</a:t>
            </a:r>
            <a:r>
              <a:rPr dirty="0" sz="900" spc="45">
                <a:solidFill>
                  <a:srgbClr val="A8A8A8"/>
                </a:solidFill>
                <a:latin typeface="Times New Roman"/>
                <a:cs typeface="Times New Roman"/>
              </a:rPr>
              <a:t>.</a:t>
            </a:r>
            <a:r>
              <a:rPr dirty="0" sz="900" spc="35">
                <a:solidFill>
                  <a:srgbClr val="A8A8A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legumes,</a:t>
            </a:r>
            <a:r>
              <a:rPr dirty="0" sz="900" spc="-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such</a:t>
            </a:r>
            <a:r>
              <a:rPr dirty="0" sz="900" spc="9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a</a:t>
            </a:r>
            <a:r>
              <a:rPr dirty="0" sz="900" spc="30">
                <a:solidFill>
                  <a:srgbClr val="545454"/>
                </a:solidFill>
                <a:latin typeface="Times New Roman"/>
                <a:cs typeface="Times New Roman"/>
              </a:rPr>
              <a:t>s</a:t>
            </a:r>
            <a:r>
              <a:rPr dirty="0" sz="900" spc="14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alfalfa</a:t>
            </a:r>
            <a:r>
              <a:rPr dirty="0" sz="900" spc="3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6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sweet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clover.</a:t>
            </a:r>
            <a:r>
              <a:rPr dirty="0" sz="900" spc="3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red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clover,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scricea</a:t>
            </a:r>
            <a:r>
              <a:rPr dirty="0" sz="900" spc="1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lespedcz.a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.</a:t>
            </a:r>
            <a:r>
              <a:rPr dirty="0" sz="90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1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crown</a:t>
            </a:r>
            <a:r>
              <a:rPr dirty="0" sz="900" spc="1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vetch,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could</a:t>
            </a:r>
            <a:r>
              <a:rPr dirty="0" sz="900" spc="1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85">
                <a:solidFill>
                  <a:srgbClr val="262626"/>
                </a:solidFill>
                <a:latin typeface="Times New Roman"/>
                <a:cs typeface="Times New Roman"/>
              </a:rPr>
              <a:t>u</a:t>
            </a:r>
            <a:r>
              <a:rPr dirty="0" sz="900" spc="1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40">
                <a:solidFill>
                  <a:srgbClr val="262626"/>
                </a:solidFill>
                <a:latin typeface="Times New Roman"/>
                <a:cs typeface="Times New Roman"/>
              </a:rPr>
              <a:t>ed</a:t>
            </a:r>
            <a:r>
              <a:rPr dirty="0" sz="900" spc="40">
                <a:solidFill>
                  <a:srgbClr val="808080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marL="23495" marR="77470" indent="-3810">
              <a:lnSpc>
                <a:spcPct val="104800"/>
              </a:lnSpc>
              <a:spcBef>
                <a:spcPts val="55"/>
              </a:spcBef>
            </a:pP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Canoln</a:t>
            </a:r>
            <a:r>
              <a:rPr dirty="0" sz="900" spc="1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2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winter</a:t>
            </a:r>
            <a:r>
              <a:rPr dirty="0" sz="900" spc="2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rape</a:t>
            </a:r>
            <a:r>
              <a:rPr dirty="0" sz="900" spc="7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arc</a:t>
            </a:r>
            <a:r>
              <a:rPr dirty="0" sz="900" spc="2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mustard-type</a:t>
            </a:r>
            <a:r>
              <a:rPr dirty="0" sz="900" spc="3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plants</a:t>
            </a:r>
            <a:r>
              <a:rPr dirty="0" sz="900" spc="17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that</a:t>
            </a:r>
            <a:r>
              <a:rPr dirty="0" sz="900" spc="18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provid</a:t>
            </a:r>
            <a:r>
              <a:rPr dirty="0" sz="900" spc="-10">
                <a:solidFill>
                  <a:srgbClr val="545454"/>
                </a:solidFill>
                <a:latin typeface="Times New Roman"/>
                <a:cs typeface="Times New Roman"/>
              </a:rPr>
              <a:t>e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good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cover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nnd</a:t>
            </a:r>
            <a:r>
              <a:rPr dirty="0" sz="900" spc="11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may</a:t>
            </a:r>
            <a:r>
              <a:rPr dirty="0" sz="900" spc="2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suitable</a:t>
            </a:r>
            <a:r>
              <a:rPr dirty="0" sz="900" spc="1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some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situations.</a:t>
            </a:r>
            <a:r>
              <a:rPr dirty="0" sz="900" spc="1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ad</a:t>
            </a:r>
            <a:r>
              <a:rPr dirty="0" sz="900" spc="-25">
                <a:solidFill>
                  <a:srgbClr val="545454"/>
                </a:solidFill>
                <a:latin typeface="Times New Roman"/>
                <a:cs typeface="Times New Roman"/>
              </a:rPr>
              <a:t>­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dition</a:t>
            </a:r>
            <a:r>
              <a:rPr dirty="0" sz="900" spc="10">
                <a:solidFill>
                  <a:srgbClr val="545454"/>
                </a:solidFill>
                <a:latin typeface="Times New Roman"/>
                <a:cs typeface="Times New Roman"/>
              </a:rPr>
              <a:t>,</a:t>
            </a:r>
            <a:r>
              <a:rPr dirty="0" sz="900" spc="8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many</a:t>
            </a:r>
            <a:r>
              <a:rPr dirty="0" sz="900" spc="1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weedy</a:t>
            </a:r>
            <a:r>
              <a:rPr dirty="0" sz="900" spc="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specie</a:t>
            </a:r>
            <a:r>
              <a:rPr dirty="0" sz="900" spc="11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.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such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spc="65">
                <a:solidFill>
                  <a:srgbClr val="383838"/>
                </a:solidFill>
                <a:latin typeface="Times New Roman"/>
                <a:cs typeface="Times New Roman"/>
              </a:rPr>
              <a:t>as</a:t>
            </a:r>
            <a:r>
              <a:rPr dirty="0" sz="1000" spc="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henbit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and</a:t>
            </a:r>
            <a:r>
              <a:rPr dirty="0" sz="900" spc="1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chickweed.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serve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effectively</a:t>
            </a:r>
            <a:r>
              <a:rPr dirty="0" sz="900" spc="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as</a:t>
            </a:r>
            <a:r>
              <a:rPr dirty="0" sz="900" spc="1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winter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cover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in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some</a:t>
            </a:r>
            <a:r>
              <a:rPr dirty="0" sz="900" spc="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cropping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545454"/>
                </a:solidFill>
                <a:latin typeface="Times New Roman"/>
                <a:cs typeface="Times New Roman"/>
              </a:rPr>
              <a:t>systems.</a:t>
            </a:r>
            <a:r>
              <a:rPr dirty="0" sz="900" spc="45">
                <a:solidFill>
                  <a:srgbClr val="545454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383838"/>
                </a:solidFill>
                <a:latin typeface="Times New Roman"/>
                <a:cs typeface="Times New Roman"/>
              </a:rPr>
              <a:t>It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is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262626"/>
                </a:solidFill>
                <a:latin typeface="Times New Roman"/>
                <a:cs typeface="Times New Roman"/>
              </a:rPr>
              <a:t>1101</a:t>
            </a:r>
            <a:r>
              <a:rPr dirty="0" sz="700" spc="1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suggested</a:t>
            </a:r>
            <a:r>
              <a:rPr dirty="0" sz="900" spc="1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that</a:t>
            </a:r>
            <a:r>
              <a:rPr dirty="0" sz="900" spc="1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these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383838"/>
                </a:solidFill>
                <a:latin typeface="Times New Roman"/>
                <a:cs typeface="Times New Roman"/>
              </a:rPr>
              <a:t>weed</a:t>
            </a:r>
            <a:r>
              <a:rPr dirty="0" sz="900" spc="9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species</a:t>
            </a:r>
            <a:r>
              <a:rPr dirty="0" sz="900" spc="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dirty="0" sz="900" spc="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planted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,</a:t>
            </a:r>
            <a:r>
              <a:rPr dirty="0" sz="900" spc="105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but</a:t>
            </a:r>
            <a:r>
              <a:rPr dirty="0" sz="900" spc="1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20">
                <a:solidFill>
                  <a:srgbClr val="383838"/>
                </a:solidFill>
                <a:latin typeface="Times New Roman"/>
                <a:cs typeface="Times New Roman"/>
              </a:rPr>
              <a:t>when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they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occur</a:t>
            </a:r>
            <a:r>
              <a:rPr dirty="0" sz="900" spc="13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naturally</a:t>
            </a:r>
            <a:r>
              <a:rPr dirty="0" sz="900" spc="9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they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can</a:t>
            </a:r>
            <a:r>
              <a:rPr dirty="0" sz="900" spc="1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be</a:t>
            </a:r>
            <a:r>
              <a:rPr dirty="0" sz="900" spc="11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left</a:t>
            </a:r>
            <a:r>
              <a:rPr dirty="0" sz="900" spc="10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until</a:t>
            </a:r>
            <a:r>
              <a:rPr dirty="0" sz="900" spc="1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time</a:t>
            </a:r>
            <a:r>
              <a:rPr dirty="0" sz="900" spc="6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dirty="0" sz="900" spc="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prepare</a:t>
            </a:r>
            <a:r>
              <a:rPr dirty="0" sz="900" spc="11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 land</a:t>
            </a:r>
            <a:r>
              <a:rPr dirty="0" sz="900" spc="16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dirty="0" sz="1000" spc="6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10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next</a:t>
            </a:r>
            <a:r>
              <a:rPr dirty="0" sz="900" spc="1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45">
                <a:solidFill>
                  <a:srgbClr val="383838"/>
                </a:solidFill>
                <a:latin typeface="Times New Roman"/>
                <a:cs typeface="Times New Roman"/>
              </a:rPr>
              <a:t>crop</a:t>
            </a:r>
            <a:r>
              <a:rPr dirty="0" sz="900" spc="45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marL="33020" marR="5080" indent="227329">
              <a:lnSpc>
                <a:spcPct val="101800"/>
              </a:lnSpc>
              <a:spcBef>
                <a:spcPts val="110"/>
              </a:spcBef>
            </a:pP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Sudangrass</a:t>
            </a:r>
            <a:r>
              <a:rPr dirty="0" sz="900" spc="12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dirty="0" sz="900" spc="1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sorghurn-sudangrass</a:t>
            </a:r>
            <a:r>
              <a:rPr dirty="0" sz="900" spc="7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hybrids</a:t>
            </a:r>
            <a:r>
              <a:rPr dirty="0" sz="900" spc="10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30">
                <a:solidFill>
                  <a:srgbClr val="383838"/>
                </a:solidFill>
                <a:latin typeface="Times New Roman"/>
                <a:cs typeface="Times New Roman"/>
              </a:rPr>
              <a:t>arc</a:t>
            </a:r>
            <a:r>
              <a:rPr dirty="0" sz="900" spc="11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45">
                <a:solidFill>
                  <a:srgbClr val="383838"/>
                </a:solidFill>
                <a:latin typeface="Times New Roman"/>
                <a:cs typeface="Times New Roman"/>
              </a:rPr>
              <a:t>wann•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season</a:t>
            </a:r>
            <a:r>
              <a:rPr dirty="0" sz="900" spc="14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annual</a:t>
            </a:r>
            <a:r>
              <a:rPr dirty="0" sz="900" spc="1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crops</a:t>
            </a:r>
            <a:r>
              <a:rPr dirty="0" sz="900" spc="13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thal</a:t>
            </a:r>
            <a:r>
              <a:rPr dirty="0" sz="900" spc="114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can</a:t>
            </a:r>
            <a:r>
              <a:rPr dirty="0" sz="900" spc="1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provide</a:t>
            </a:r>
            <a:r>
              <a:rPr dirty="0" sz="900" spc="1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effective</a:t>
            </a:r>
            <a:r>
              <a:rPr dirty="0" sz="900" spc="14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383838"/>
                </a:solidFill>
                <a:latin typeface="Times New Roman"/>
                <a:cs typeface="Times New Roman"/>
              </a:rPr>
              <a:t>winter</a:t>
            </a:r>
            <a:r>
              <a:rPr dirty="0" sz="900" spc="7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cover</a:t>
            </a:r>
            <a:r>
              <a:rPr dirty="0" sz="900" spc="114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if</a:t>
            </a:r>
            <a:r>
              <a:rPr dirty="0" sz="900" spc="50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50" spc="-55" b="1">
                <a:solidFill>
                  <a:srgbClr val="262626"/>
                </a:solidFill>
                <a:latin typeface="Times New Roman"/>
                <a:cs typeface="Times New Roman"/>
              </a:rPr>
              <a:t>seeded</a:t>
            </a:r>
            <a:r>
              <a:rPr dirty="0" sz="1050" spc="100" b="1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early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enough</a:t>
            </a:r>
            <a:r>
              <a:rPr dirty="0" sz="900" spc="60">
                <a:solidFill>
                  <a:srgbClr val="808080"/>
                </a:solidFill>
                <a:latin typeface="Times New Roman"/>
                <a:cs typeface="Times New Roman"/>
              </a:rPr>
              <a:t>.</a:t>
            </a:r>
            <a:r>
              <a:rPr dirty="0" sz="900" spc="-15">
                <a:solidFill>
                  <a:srgbClr val="808080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This</a:t>
            </a:r>
            <a:r>
              <a:rPr dirty="0" sz="900" spc="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383838"/>
                </a:solidFill>
                <a:latin typeface="Times New Roman"/>
                <a:cs typeface="Times New Roman"/>
              </a:rPr>
              <a:t>generally</a:t>
            </a:r>
            <a:r>
              <a:rPr dirty="0" sz="900" spc="2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means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seeding</a:t>
            </a:r>
            <a:r>
              <a:rPr dirty="0" sz="900" spc="114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no</a:t>
            </a:r>
            <a:r>
              <a:rPr dirty="0" sz="900" spc="7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262626"/>
                </a:solidFill>
                <a:latin typeface="Times New Roman"/>
                <a:cs typeface="Times New Roman"/>
              </a:rPr>
              <a:t>laler</a:t>
            </a:r>
            <a:r>
              <a:rPr dirty="0" sz="900" spc="50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than</a:t>
            </a:r>
            <a:r>
              <a:rPr dirty="0" sz="900" spc="15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early </a:t>
            </a:r>
            <a:r>
              <a:rPr dirty="0" sz="900" spc="55">
                <a:solidFill>
                  <a:srgbClr val="262626"/>
                </a:solidFill>
                <a:latin typeface="Times New Roman"/>
                <a:cs typeface="Times New Roman"/>
              </a:rPr>
              <a:t>September</a:t>
            </a:r>
            <a:r>
              <a:rPr dirty="0" sz="900" spc="229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in</a:t>
            </a:r>
            <a:r>
              <a:rPr dirty="0" sz="900" spc="1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Kentucky</a:t>
            </a:r>
            <a:r>
              <a:rPr dirty="0" sz="90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7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75">
                <a:solidFill>
                  <a:srgbClr val="262626"/>
                </a:solidFill>
                <a:latin typeface="Times New Roman"/>
                <a:cs typeface="Times New Roman"/>
              </a:rPr>
              <a:t>They</a:t>
            </a:r>
            <a:r>
              <a:rPr dirty="0" sz="900" spc="1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will</a:t>
            </a:r>
            <a:r>
              <a:rPr dirty="0" sz="900" spc="18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be</a:t>
            </a:r>
            <a:r>
              <a:rPr dirty="0" sz="900" spc="4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050" spc="-45" b="1">
                <a:solidFill>
                  <a:srgbClr val="262626"/>
                </a:solidFill>
                <a:latin typeface="Times New Roman"/>
                <a:cs typeface="Times New Roman"/>
              </a:rPr>
              <a:t>killed</a:t>
            </a:r>
            <a:r>
              <a:rPr dirty="0" sz="1050" spc="114" b="1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by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-25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 first</a:t>
            </a:r>
            <a:r>
              <a:rPr dirty="0" sz="900" spc="1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hard</a:t>
            </a:r>
            <a:r>
              <a:rPr dirty="0" sz="900" spc="1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freeze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,</a:t>
            </a:r>
            <a:r>
              <a:rPr dirty="0" sz="900" spc="130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but</a:t>
            </a:r>
            <a:r>
              <a:rPr dirty="0" sz="900" spc="1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the</a:t>
            </a:r>
            <a:r>
              <a:rPr dirty="0" sz="900" spc="1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residue</a:t>
            </a:r>
            <a:r>
              <a:rPr dirty="0" sz="900" spc="6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60">
                <a:solidFill>
                  <a:srgbClr val="383838"/>
                </a:solidFill>
                <a:latin typeface="Times New Roman"/>
                <a:cs typeface="Times New Roman"/>
              </a:rPr>
              <a:t>should</a:t>
            </a:r>
            <a:r>
              <a:rPr dirty="0" sz="900" spc="21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remain</a:t>
            </a:r>
            <a:r>
              <a:rPr dirty="0" sz="900" spc="13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all</a:t>
            </a:r>
            <a:r>
              <a:rPr dirty="0" sz="900" spc="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10">
                <a:solidFill>
                  <a:srgbClr val="262626"/>
                </a:solidFill>
                <a:latin typeface="Times New Roman"/>
                <a:cs typeface="Times New Roman"/>
              </a:rPr>
              <a:t>winter</a:t>
            </a:r>
            <a:r>
              <a:rPr dirty="0" sz="900" spc="10">
                <a:solidFill>
                  <a:srgbClr val="696969"/>
                </a:solidFill>
                <a:latin typeface="Times New Roman"/>
                <a:cs typeface="Times New Roman"/>
              </a:rPr>
              <a:t>.</a:t>
            </a:r>
            <a:r>
              <a:rPr dirty="0" sz="900" spc="45">
                <a:solidFill>
                  <a:srgbClr val="696969"/>
                </a:solidFill>
                <a:latin typeface="Times New Roman"/>
                <a:cs typeface="Times New Roman"/>
              </a:rPr>
              <a:t> </a:t>
            </a:r>
            <a:r>
              <a:rPr dirty="0" sz="900" spc="-20">
                <a:solidFill>
                  <a:srgbClr val="262626"/>
                </a:solidFill>
                <a:latin typeface="Times New Roman"/>
                <a:cs typeface="Times New Roman"/>
              </a:rPr>
              <a:t>Sor­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ghums</a:t>
            </a:r>
            <a:r>
              <a:rPr dirty="0" sz="900" spc="1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50" spc="-20">
                <a:solidFill>
                  <a:srgbClr val="262626"/>
                </a:solidFill>
                <a:latin typeface="Times New Roman"/>
                <a:cs typeface="Times New Roman"/>
              </a:rPr>
              <a:t>arc</a:t>
            </a:r>
            <a:r>
              <a:rPr dirty="0" sz="1050" spc="15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known</a:t>
            </a:r>
            <a:r>
              <a:rPr dirty="0" sz="900" spc="28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to</a:t>
            </a:r>
            <a:r>
              <a:rPr dirty="0" sz="900" spc="26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supprcs!.</a:t>
            </a:r>
            <a:r>
              <a:rPr dirty="0" sz="900" spc="13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70">
                <a:solidFill>
                  <a:srgbClr val="262626"/>
                </a:solidFill>
                <a:latin typeface="Times New Roman"/>
                <a:cs typeface="Times New Roman"/>
              </a:rPr>
              <a:t>weeds,</a:t>
            </a:r>
            <a:r>
              <a:rPr dirty="0" sz="900" spc="7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especially</a:t>
            </a:r>
            <a:r>
              <a:rPr dirty="0" sz="900" spc="20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small</a:t>
            </a:r>
            <a:r>
              <a:rPr dirty="0" sz="900" spc="8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-10">
                <a:solidFill>
                  <a:srgbClr val="383838"/>
                </a:solidFill>
                <a:latin typeface="Times New Roman"/>
                <a:cs typeface="Times New Roman"/>
              </a:rPr>
              <a:t>seeded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broadlcafs</a:t>
            </a:r>
            <a:r>
              <a:rPr dirty="0" sz="900" spc="185">
                <a:solidFill>
                  <a:srgbClr val="262626"/>
                </a:solidFill>
                <a:latin typeface="Times New Roman"/>
                <a:cs typeface="Times New Roman"/>
              </a:rPr>
              <a:t> 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and</a:t>
            </a:r>
            <a:r>
              <a:rPr dirty="0" sz="900" spc="195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annual</a:t>
            </a:r>
            <a:r>
              <a:rPr dirty="0" sz="900" spc="14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383838"/>
                </a:solidFill>
                <a:latin typeface="Times New Roman"/>
                <a:cs typeface="Times New Roman"/>
              </a:rPr>
              <a:t>grasses.</a:t>
            </a:r>
            <a:r>
              <a:rPr dirty="0" sz="900" spc="15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62626"/>
                </a:solidFill>
                <a:latin typeface="Times New Roman"/>
                <a:cs typeface="Times New Roman"/>
              </a:rPr>
              <a:t>Sec</a:t>
            </a:r>
            <a:r>
              <a:rPr dirty="0" sz="900" spc="36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000" spc="-10" i="1">
                <a:solidFill>
                  <a:srgbClr val="383838"/>
                </a:solidFill>
                <a:latin typeface="Times New Roman"/>
                <a:cs typeface="Times New Roman"/>
              </a:rPr>
              <a:t>Producing</a:t>
            </a:r>
            <a:r>
              <a:rPr dirty="0" sz="1000" spc="135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spc="-10" i="1">
                <a:solidFill>
                  <a:srgbClr val="383838"/>
                </a:solidFill>
                <a:latin typeface="Times New Roman"/>
                <a:cs typeface="Times New Roman"/>
              </a:rPr>
              <a:t>Summer</a:t>
            </a:r>
            <a:r>
              <a:rPr dirty="0" sz="1000" spc="135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spc="-10" i="1">
                <a:solidFill>
                  <a:srgbClr val="383838"/>
                </a:solidFill>
                <a:latin typeface="Times New Roman"/>
                <a:cs typeface="Times New Roman"/>
              </a:rPr>
              <a:t>Annual</a:t>
            </a:r>
            <a:r>
              <a:rPr dirty="0" sz="1000" spc="-10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spc="-75" i="1">
                <a:solidFill>
                  <a:srgbClr val="262626"/>
                </a:solidFill>
                <a:latin typeface="Times New Roman"/>
                <a:cs typeface="Times New Roman"/>
              </a:rPr>
              <a:t>Gra.t.H'.f</a:t>
            </a:r>
            <a:r>
              <a:rPr dirty="0" sz="1000" spc="340" i="1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dirty="0" sz="1000" spc="-55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850" i="1">
                <a:solidFill>
                  <a:srgbClr val="383838"/>
                </a:solidFill>
                <a:latin typeface="Arial"/>
                <a:cs typeface="Arial"/>
              </a:rPr>
              <a:t>Enl&lt;'rgem:y</a:t>
            </a:r>
            <a:r>
              <a:rPr dirty="0" sz="850" spc="180" i="1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1000" i="1">
                <a:solidFill>
                  <a:srgbClr val="383838"/>
                </a:solidFill>
                <a:latin typeface="Times New Roman"/>
                <a:cs typeface="Times New Roman"/>
              </a:rPr>
              <a:t>or</a:t>
            </a:r>
            <a:r>
              <a:rPr dirty="0" sz="1000" spc="25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1000" spc="-30" i="1">
                <a:solidFill>
                  <a:srgbClr val="383838"/>
                </a:solidFill>
                <a:latin typeface="Times New Roman"/>
                <a:cs typeface="Times New Roman"/>
              </a:rPr>
              <a:t>Supp/em</a:t>
            </a:r>
            <a:r>
              <a:rPr dirty="0" sz="1000" spc="-30" i="1">
                <a:solidFill>
                  <a:srgbClr val="696969"/>
                </a:solidFill>
                <a:latin typeface="Times New Roman"/>
                <a:cs typeface="Times New Roman"/>
              </a:rPr>
              <a:t>e</a:t>
            </a:r>
            <a:r>
              <a:rPr dirty="0" sz="1000" spc="-30" i="1">
                <a:solidFill>
                  <a:srgbClr val="383838"/>
                </a:solidFill>
                <a:latin typeface="Times New Roman"/>
                <a:cs typeface="Times New Roman"/>
              </a:rPr>
              <a:t>11tal</a:t>
            </a:r>
            <a:r>
              <a:rPr dirty="0" sz="1000" i="1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850" i="1">
                <a:solidFill>
                  <a:srgbClr val="262626"/>
                </a:solidFill>
                <a:latin typeface="Arial"/>
                <a:cs typeface="Arial"/>
              </a:rPr>
              <a:t>Fora</a:t>
            </a:r>
            <a:r>
              <a:rPr dirty="0" sz="850" i="1">
                <a:solidFill>
                  <a:srgbClr val="545454"/>
                </a:solidFill>
                <a:latin typeface="Arial"/>
                <a:cs typeface="Arial"/>
              </a:rPr>
              <a:t>ge</a:t>
            </a:r>
            <a:r>
              <a:rPr dirty="0" sz="850" spc="40" i="1">
                <a:solidFill>
                  <a:srgbClr val="545454"/>
                </a:solidFill>
                <a:latin typeface="Arial"/>
                <a:cs typeface="Arial"/>
              </a:rPr>
              <a:t> </a:t>
            </a:r>
            <a:r>
              <a:rPr dirty="0" sz="850">
                <a:solidFill>
                  <a:srgbClr val="383838"/>
                </a:solidFill>
                <a:latin typeface="Arial"/>
                <a:cs typeface="Arial"/>
              </a:rPr>
              <a:t>(AGR-88)</a:t>
            </a:r>
            <a:r>
              <a:rPr dirty="0" sz="850" spc="120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00" spc="-25">
                <a:solidFill>
                  <a:srgbClr val="383838"/>
                </a:solidFill>
                <a:latin typeface="Times New Roman"/>
                <a:cs typeface="Times New Roman"/>
              </a:rPr>
              <a:t>for</a:t>
            </a:r>
            <a:r>
              <a:rPr dirty="0" sz="900" spc="20">
                <a:solidFill>
                  <a:srgbClr val="383838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more</a:t>
            </a:r>
            <a:r>
              <a:rPr dirty="0" sz="900" spc="1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infonnation</a:t>
            </a:r>
            <a:r>
              <a:rPr dirty="0" sz="900" spc="19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50">
                <a:solidFill>
                  <a:srgbClr val="262626"/>
                </a:solidFill>
                <a:latin typeface="Times New Roman"/>
                <a:cs typeface="Times New Roman"/>
              </a:rPr>
              <a:t>on</a:t>
            </a:r>
            <a:r>
              <a:rPr dirty="0" sz="900" spc="190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20">
                <a:solidFill>
                  <a:srgbClr val="262626"/>
                </a:solidFill>
                <a:latin typeface="Times New Roman"/>
                <a:cs typeface="Times New Roman"/>
              </a:rPr>
              <a:t>these</a:t>
            </a:r>
            <a:r>
              <a:rPr dirty="0" sz="900" spc="125">
                <a:solidFill>
                  <a:srgbClr val="262626"/>
                </a:solidFill>
                <a:latin typeface="Times New Roman"/>
                <a:cs typeface="Times New Roman"/>
              </a:rPr>
              <a:t> </a:t>
            </a:r>
            <a:r>
              <a:rPr dirty="0" sz="900" spc="40">
                <a:solidFill>
                  <a:srgbClr val="383838"/>
                </a:solidFill>
                <a:latin typeface="Times New Roman"/>
                <a:cs typeface="Times New Roman"/>
              </a:rPr>
              <a:t>grasses.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87494" y="7453302"/>
            <a:ext cx="2966085" cy="374015"/>
          </a:xfrm>
          <a:prstGeom prst="rect">
            <a:avLst/>
          </a:prstGeom>
        </p:spPr>
        <p:txBody>
          <a:bodyPr wrap="square" lIns="0" tIns="2920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dirty="0" sz="950" spc="-30" b="1">
                <a:solidFill>
                  <a:srgbClr val="262626"/>
                </a:solidFill>
                <a:latin typeface="Arial"/>
                <a:cs typeface="Arial"/>
              </a:rPr>
              <a:t>Legumes</a:t>
            </a:r>
            <a:r>
              <a:rPr dirty="0" sz="950" spc="-45" b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50" spc="-25" b="1">
                <a:solidFill>
                  <a:srgbClr val="383838"/>
                </a:solidFill>
                <a:latin typeface="Arial"/>
                <a:cs typeface="Arial"/>
              </a:rPr>
              <a:t>aultable</a:t>
            </a:r>
            <a:r>
              <a:rPr dirty="0" sz="950" spc="5" b="1">
                <a:solidFill>
                  <a:srgbClr val="383838"/>
                </a:solidFill>
                <a:latin typeface="Arial"/>
                <a:cs typeface="Arial"/>
              </a:rPr>
              <a:t> </a:t>
            </a:r>
            <a:r>
              <a:rPr dirty="0" sz="950" b="1">
                <a:solidFill>
                  <a:srgbClr val="262626"/>
                </a:solidFill>
                <a:latin typeface="Arial"/>
                <a:cs typeface="Arial"/>
              </a:rPr>
              <a:t>for</a:t>
            </a:r>
            <a:r>
              <a:rPr dirty="0" sz="950" spc="-30" b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50" spc="-25" b="1">
                <a:solidFill>
                  <a:srgbClr val="262626"/>
                </a:solidFill>
                <a:latin typeface="Arial"/>
                <a:cs typeface="Arial"/>
              </a:rPr>
              <a:t>winter</a:t>
            </a:r>
            <a:r>
              <a:rPr dirty="0" sz="950" spc="-50" b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50" spc="-30" b="1">
                <a:solidFill>
                  <a:srgbClr val="262626"/>
                </a:solidFill>
                <a:latin typeface="Arial"/>
                <a:cs typeface="Arial"/>
              </a:rPr>
              <a:t>cover</a:t>
            </a:r>
            <a:r>
              <a:rPr dirty="0" sz="950" spc="-50" b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50" spc="-10" b="1">
                <a:solidFill>
                  <a:srgbClr val="262626"/>
                </a:solidFill>
                <a:latin typeface="Arial"/>
                <a:cs typeface="Arial"/>
              </a:rPr>
              <a:t>crops</a:t>
            </a:r>
            <a:r>
              <a:rPr dirty="0" sz="950" spc="-65" b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50" b="1">
                <a:solidFill>
                  <a:srgbClr val="262626"/>
                </a:solidFill>
                <a:latin typeface="Arial"/>
                <a:cs typeface="Arial"/>
              </a:rPr>
              <a:t>In</a:t>
            </a:r>
            <a:r>
              <a:rPr dirty="0" sz="950" spc="-5" b="1">
                <a:solidFill>
                  <a:srgbClr val="262626"/>
                </a:solidFill>
                <a:latin typeface="Arial"/>
                <a:cs typeface="Arial"/>
              </a:rPr>
              <a:t> </a:t>
            </a:r>
            <a:r>
              <a:rPr dirty="0" sz="950" spc="-10" b="1">
                <a:solidFill>
                  <a:srgbClr val="262626"/>
                </a:solidFill>
                <a:latin typeface="Arial"/>
                <a:cs typeface="Arial"/>
              </a:rPr>
              <a:t>Kentucky.</a:t>
            </a:r>
            <a:endParaRPr sz="950">
              <a:latin typeface="Arial"/>
              <a:cs typeface="Arial"/>
            </a:endParaRPr>
          </a:p>
          <a:p>
            <a:pPr marL="1167130">
              <a:lnSpc>
                <a:spcPct val="100000"/>
              </a:lnSpc>
              <a:spcBef>
                <a:spcPts val="155"/>
              </a:spcBef>
              <a:tabLst>
                <a:tab pos="1457960" algn="l"/>
                <a:tab pos="2551430" algn="l"/>
              </a:tabLst>
            </a:pPr>
            <a:r>
              <a:rPr dirty="0" u="sng" sz="1100" b="1">
                <a:solidFill>
                  <a:srgbClr val="26262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u="sng" sz="1100" spc="-10" b="1">
                <a:solidFill>
                  <a:srgbClr val="26262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SHCllngRatea</a:t>
            </a:r>
            <a:r>
              <a:rPr dirty="0" u="sng" sz="1100" b="1">
                <a:solidFill>
                  <a:srgbClr val="262626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/>
          <p:nvPr/>
        </p:nvSpPr>
        <p:spPr>
          <a:xfrm>
            <a:off x="7708198" y="45836"/>
            <a:ext cx="0" cy="1649095"/>
          </a:xfrm>
          <a:custGeom>
            <a:avLst/>
            <a:gdLst/>
            <a:ahLst/>
            <a:cxnLst/>
            <a:rect l="l" t="t" r="r" b="b"/>
            <a:pathLst>
              <a:path w="0" h="1649095">
                <a:moveTo>
                  <a:pt x="0" y="1648912"/>
                </a:moveTo>
                <a:lnTo>
                  <a:pt x="0" y="0"/>
                </a:lnTo>
              </a:path>
            </a:pathLst>
          </a:custGeom>
          <a:ln w="458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 descr=""/>
          <p:cNvSpPr txBox="1"/>
          <p:nvPr/>
        </p:nvSpPr>
        <p:spPr>
          <a:xfrm>
            <a:off x="464645" y="606183"/>
            <a:ext cx="3234690" cy="3298190"/>
          </a:xfrm>
          <a:prstGeom prst="rect">
            <a:avLst/>
          </a:prstGeom>
        </p:spPr>
        <p:txBody>
          <a:bodyPr wrap="square" lIns="0" tIns="66040" rIns="0" bIns="0" rtlCol="0" vert="horz">
            <a:spAutoFit/>
          </a:bodyPr>
          <a:lstStyle/>
          <a:p>
            <a:pPr marL="17145" marR="404495" indent="-5080">
              <a:lnSpc>
                <a:spcPct val="75100"/>
              </a:lnSpc>
              <a:spcBef>
                <a:spcPts val="520"/>
              </a:spcBef>
            </a:pPr>
            <a:r>
              <a:rPr dirty="0" sz="1400" spc="105" b="1">
                <a:solidFill>
                  <a:srgbClr val="424242"/>
                </a:solidFill>
                <a:latin typeface="Arial"/>
                <a:cs typeface="Arial"/>
              </a:rPr>
              <a:t>Potential</a:t>
            </a:r>
            <a:r>
              <a:rPr dirty="0" sz="1400" spc="60" b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400" spc="90" b="1">
                <a:solidFill>
                  <a:srgbClr val="595959"/>
                </a:solidFill>
                <a:latin typeface="Arial"/>
                <a:cs typeface="Arial"/>
              </a:rPr>
              <a:t>Problems</a:t>
            </a:r>
            <a:r>
              <a:rPr dirty="0" sz="1400" spc="100" b="1">
                <a:solidFill>
                  <a:srgbClr val="595959"/>
                </a:solidFill>
                <a:latin typeface="Arial"/>
                <a:cs typeface="Arial"/>
              </a:rPr>
              <a:t> Linked</a:t>
            </a:r>
            <a:r>
              <a:rPr dirty="0" sz="1400" spc="85" b="1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400" spc="60" b="1">
                <a:solidFill>
                  <a:srgbClr val="595959"/>
                </a:solidFill>
                <a:latin typeface="Arial"/>
                <a:cs typeface="Arial"/>
              </a:rPr>
              <a:t>to </a:t>
            </a:r>
            <a:r>
              <a:rPr dirty="0" sz="1400" spc="65" b="1">
                <a:solidFill>
                  <a:srgbClr val="424242"/>
                </a:solidFill>
                <a:latin typeface="Arial"/>
                <a:cs typeface="Arial"/>
              </a:rPr>
              <a:t>Cover</a:t>
            </a:r>
            <a:r>
              <a:rPr dirty="0" sz="1400" spc="45" b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400" spc="90" b="1">
                <a:solidFill>
                  <a:srgbClr val="595959"/>
                </a:solidFill>
                <a:latin typeface="Arial"/>
                <a:cs typeface="Arial"/>
              </a:rPr>
              <a:t>Crops</a:t>
            </a:r>
            <a:endParaRPr sz="1400">
              <a:latin typeface="Arial"/>
              <a:cs typeface="Arial"/>
            </a:endParaRPr>
          </a:p>
          <a:p>
            <a:pPr marL="26034" marR="24130" indent="226060">
              <a:lnSpc>
                <a:spcPct val="100200"/>
              </a:lnSpc>
              <a:spcBef>
                <a:spcPts val="110"/>
              </a:spcBef>
            </a:pP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Pl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a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nt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disease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insect</a:t>
            </a:r>
            <a:r>
              <a:rPr dirty="0" sz="1000" spc="10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50" spc="-35">
                <a:solidFill>
                  <a:srgbClr val="2F2F2F"/>
                </a:solidFill>
                <a:latin typeface="Times New Roman"/>
                <a:cs typeface="Times New Roman"/>
              </a:rPr>
              <a:t>problem</a:t>
            </a:r>
            <a:r>
              <a:rPr dirty="0" sz="1050" spc="-35">
                <a:solidFill>
                  <a:srgbClr val="595959"/>
                </a:solidFill>
                <a:latin typeface="Times New Roman"/>
                <a:cs typeface="Times New Roman"/>
              </a:rPr>
              <a:t>s</a:t>
            </a:r>
            <a:r>
              <a:rPr dirty="0" sz="1050" spc="-8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can be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incrc.a</a:t>
            </a:r>
            <a:r>
              <a:rPr dirty="0" sz="1000" spc="-25">
                <a:solidFill>
                  <a:srgbClr val="595959"/>
                </a:solidFill>
                <a:latin typeface="Times New Roman"/>
                <a:cs typeface="Times New Roman"/>
              </a:rPr>
              <a:t>sed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y</a:t>
            </a:r>
            <a:r>
              <a:rPr dirty="0" sz="1000" spc="-2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th</a:t>
            </a:r>
            <a:r>
              <a:rPr dirty="0" sz="1000" spc="-25">
                <a:solidFill>
                  <a:srgbClr val="595959"/>
                </a:solidFill>
                <a:latin typeface="Times New Roman"/>
                <a:cs typeface="Times New Roman"/>
              </a:rPr>
              <a:t>e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use</a:t>
            </a:r>
            <a:r>
              <a:rPr dirty="0" sz="1000" spc="-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-1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85">
                <a:solidFill>
                  <a:srgbClr val="424242"/>
                </a:solidFill>
                <a:latin typeface="Times New Roman"/>
                <a:cs typeface="Times New Roman"/>
              </a:rPr>
              <a:t>cO\'Cr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crops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10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The</a:t>
            </a:r>
            <a:r>
              <a:rPr dirty="0" sz="1000" spc="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principle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-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good</a:t>
            </a:r>
            <a:r>
              <a:rPr dirty="0" sz="1000" spc="9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rotation</a:t>
            </a:r>
            <a:r>
              <a:rPr dirty="0" sz="1000" spc="114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which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gra,;sc.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30">
                <a:solidFill>
                  <a:srgbClr val="595959"/>
                </a:solidFill>
                <a:latin typeface="Times New Roman"/>
                <a:cs typeface="Times New Roman"/>
              </a:rPr>
              <a:t>11re</a:t>
            </a:r>
            <a:r>
              <a:rPr dirty="0" sz="1000" spc="-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alternated</a:t>
            </a:r>
            <a:r>
              <a:rPr dirty="0" sz="1000" spc="8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with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legume.'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crops</a:t>
            </a:r>
            <a:r>
              <a:rPr dirty="0" sz="1000" spc="-7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should</a:t>
            </a:r>
            <a:r>
              <a:rPr dirty="0" sz="10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help</a:t>
            </a:r>
            <a:r>
              <a:rPr dirty="0" sz="1000" spc="-5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o</a:t>
            </a:r>
            <a:r>
              <a:rPr dirty="0" sz="1000" spc="-1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avoid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thi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s</a:t>
            </a:r>
            <a:r>
              <a:rPr dirty="0" sz="1000" spc="5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problem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for</a:t>
            </a:r>
            <a:r>
              <a:rPr dirty="0" sz="1000" spc="28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example.</a:t>
            </a:r>
            <a:r>
              <a:rPr dirty="0" sz="10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com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or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wheat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should</a:t>
            </a:r>
            <a:r>
              <a:rPr dirty="0" sz="1000" spc="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follow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legume</a:t>
            </a:r>
            <a:r>
              <a:rPr dirty="0" sz="1000" spc="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424242"/>
                </a:solidFill>
                <a:latin typeface="Times New Roman"/>
                <a:cs typeface="Times New Roman"/>
              </a:rPr>
              <a:t>CO\'Cr</a:t>
            </a:r>
            <a:r>
              <a:rPr dirty="0" sz="7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crops.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while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soybeans arc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better</a:t>
            </a:r>
            <a:r>
              <a:rPr dirty="0" sz="1000" spc="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following</a:t>
            </a:r>
            <a:r>
              <a:rPr dirty="0" sz="1000" spc="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small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grains.</a:t>
            </a:r>
            <a:endParaRPr sz="1000">
              <a:latin typeface="Times New Roman"/>
              <a:cs typeface="Times New Roman"/>
            </a:endParaRPr>
          </a:p>
          <a:p>
            <a:pPr marL="260350">
              <a:lnSpc>
                <a:spcPts val="1110"/>
              </a:lnSpc>
            </a:pP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Some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50" spc="-35">
                <a:solidFill>
                  <a:srgbClr val="424242"/>
                </a:solidFill>
                <a:latin typeface="Times New Roman"/>
                <a:cs typeface="Times New Roman"/>
              </a:rPr>
              <a:t>cover</a:t>
            </a:r>
            <a:r>
              <a:rPr dirty="0" sz="1050" spc="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80">
                <a:solidFill>
                  <a:srgbClr val="424242"/>
                </a:solidFill>
                <a:latin typeface="Times New Roman"/>
                <a:cs typeface="Times New Roman"/>
              </a:rPr>
              <a:t>crop!&gt;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may</a:t>
            </a:r>
            <a:r>
              <a:rPr dirty="0" sz="100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have</a:t>
            </a:r>
            <a:r>
              <a:rPr dirty="0" sz="1000" spc="-9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detrimental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effect </a:t>
            </a:r>
            <a:r>
              <a:rPr dirty="0" sz="1050" spc="-25">
                <a:solidFill>
                  <a:srgbClr val="424242"/>
                </a:solidFill>
                <a:latin typeface="Times New Roman"/>
                <a:cs typeface="Times New Roman"/>
              </a:rPr>
              <a:t>on</a:t>
            </a:r>
            <a:endParaRPr sz="1050">
              <a:latin typeface="Times New Roman"/>
              <a:cs typeface="Times New Roman"/>
            </a:endParaRPr>
          </a:p>
          <a:p>
            <a:pPr marL="34925" marR="24130" indent="-635">
              <a:lnSpc>
                <a:spcPct val="98000"/>
              </a:lnSpc>
              <a:spcBef>
                <a:spcPts val="10"/>
              </a:spcBef>
            </a:pPr>
            <a:r>
              <a:rPr dirty="0" sz="1050" spc="-35">
                <a:solidFill>
                  <a:srgbClr val="424242"/>
                </a:solidFill>
                <a:latin typeface="Times New Roman"/>
                <a:cs typeface="Times New Roman"/>
              </a:rPr>
              <a:t>following</a:t>
            </a:r>
            <a:r>
              <a:rPr dirty="0" sz="105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crops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through</a:t>
            </a:r>
            <a:r>
              <a:rPr dirty="0" sz="1000" spc="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5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5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50" spc="-40">
                <a:solidFill>
                  <a:srgbClr val="2F2F2F"/>
                </a:solidFill>
                <a:latin typeface="Times New Roman"/>
                <a:cs typeface="Times New Roman"/>
              </a:rPr>
              <a:t>process</a:t>
            </a:r>
            <a:r>
              <a:rPr dirty="0" sz="105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cnlled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50">
                <a:solidFill>
                  <a:srgbClr val="424242"/>
                </a:solidFill>
                <a:latin typeface="Times New Roman"/>
                <a:cs typeface="Times New Roman"/>
              </a:rPr>
              <a:t>allclop11thy</a:t>
            </a:r>
            <a:r>
              <a:rPr dirty="0" sz="1000" spc="-5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3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thi</a:t>
            </a:r>
            <a:r>
              <a:rPr dirty="0" sz="1000" spc="-20">
                <a:solidFill>
                  <a:srgbClr val="595959"/>
                </a:solidFill>
                <a:latin typeface="Times New Roman"/>
                <a:cs typeface="Times New Roman"/>
              </a:rPr>
              <a:t>s </a:t>
            </a:r>
            <a:r>
              <a:rPr dirty="0" sz="1050" spc="-30">
                <a:solidFill>
                  <a:srgbClr val="2F2F2F"/>
                </a:solidFill>
                <a:latin typeface="Times New Roman"/>
                <a:cs typeface="Times New Roman"/>
              </a:rPr>
              <a:t>proce</a:t>
            </a:r>
            <a:r>
              <a:rPr dirty="0" sz="1050" spc="-30">
                <a:solidFill>
                  <a:srgbClr val="595959"/>
                </a:solidFill>
                <a:latin typeface="Times New Roman"/>
                <a:cs typeface="Times New Roman"/>
              </a:rPr>
              <a:t>ss</a:t>
            </a:r>
            <a:r>
              <a:rPr dirty="0" sz="1050" spc="-30">
                <a:solidFill>
                  <a:srgbClr val="747474"/>
                </a:solidFill>
                <a:latin typeface="Times New Roman"/>
                <a:cs typeface="Times New Roman"/>
              </a:rPr>
              <a:t>,</a:t>
            </a:r>
            <a:r>
              <a:rPr dirty="0" sz="1050" spc="-16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50" spc="-20">
                <a:solidFill>
                  <a:srgbClr val="424242"/>
                </a:solidFill>
                <a:latin typeface="Times New Roman"/>
                <a:cs typeface="Times New Roman"/>
              </a:rPr>
              <a:t>compounds</a:t>
            </a:r>
            <a:r>
              <a:rPr dirty="0" sz="105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released</a:t>
            </a:r>
            <a:r>
              <a:rPr dirty="0" sz="1000" spc="1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by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1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c.over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crop</a:t>
            </a:r>
            <a:r>
              <a:rPr dirty="0" sz="1000" spc="-6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act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as</a:t>
            </a:r>
            <a:r>
              <a:rPr dirty="0" sz="1000" spc="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natural herb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icides</a:t>
            </a:r>
            <a:r>
              <a:rPr dirty="0" sz="10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that</a:t>
            </a:r>
            <a:r>
              <a:rPr dirty="0" sz="1000" spc="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can</a:t>
            </a:r>
            <a:r>
              <a:rPr dirty="0" sz="1000" spc="4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injure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next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crop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.</a:t>
            </a:r>
            <a:r>
              <a:rPr dirty="0" sz="1000" spc="-1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Sm:ill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seeded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crop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s</a:t>
            </a:r>
            <a:r>
              <a:rPr dirty="0" sz="1000" spc="50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ore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morr</a:t>
            </a:r>
            <a:r>
              <a:rPr dirty="0" sz="1000" spc="9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wsccptible</a:t>
            </a:r>
            <a:r>
              <a:rPr dirty="0" sz="1000" spc="1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6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alklopathy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1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It</a:t>
            </a:r>
            <a:r>
              <a:rPr dirty="0" sz="1000" spc="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i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s</a:t>
            </a:r>
            <a:r>
              <a:rPr dirty="0" sz="1000" spc="-7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seldom</a:t>
            </a:r>
            <a:r>
              <a:rPr dirty="0" sz="1000" spc="7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probl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em</a:t>
            </a:r>
            <a:r>
              <a:rPr dirty="0" sz="1000" spc="50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with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larger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seeded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field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or</a:t>
            </a:r>
            <a:r>
              <a:rPr dirty="0" sz="1000" spc="10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honiculture</a:t>
            </a:r>
            <a:r>
              <a:rPr dirty="0" sz="1000" spc="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crop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s,</a:t>
            </a:r>
            <a:r>
              <a:rPr dirty="0" sz="1000" spc="-6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or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with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 trans­ 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plantt'd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"cgc111bles</a:t>
            </a:r>
            <a:r>
              <a:rPr dirty="0" sz="1000" spc="-30">
                <a:solidFill>
                  <a:srgbClr val="595959"/>
                </a:solidFill>
                <a:latin typeface="Times New Roman"/>
                <a:cs typeface="Times New Roman"/>
              </a:rPr>
              <a:t>.</a:t>
            </a:r>
            <a:r>
              <a:rPr dirty="0" sz="1000" spc="-5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lt</a:t>
            </a:r>
            <a:r>
              <a:rPr dirty="0" sz="1000" spc="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can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avoided</a:t>
            </a:r>
            <a:r>
              <a:rPr dirty="0" sz="1000" spc="9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in</a:t>
            </a:r>
            <a:r>
              <a:rPr dirty="0" sz="10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gardens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2F2F2F"/>
                </a:solidFill>
                <a:latin typeface="Arial"/>
                <a:cs typeface="Arial"/>
              </a:rPr>
              <a:t>by</a:t>
            </a:r>
            <a:r>
              <a:rPr dirty="0" sz="900" spc="165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turning under</a:t>
            </a:r>
            <a:r>
              <a:rPr dirty="0" sz="100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the</a:t>
            </a:r>
            <a:r>
              <a:rPr dirty="0" sz="1000" spc="-9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cover</a:t>
            </a:r>
            <a:r>
              <a:rPr dirty="0" sz="1000" spc="-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wdl</a:t>
            </a:r>
            <a:r>
              <a:rPr dirty="0" sz="1000" spc="1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advance</a:t>
            </a:r>
            <a:r>
              <a:rPr dirty="0" sz="1000" spc="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planting</a:t>
            </a:r>
            <a:r>
              <a:rPr dirty="0" sz="1000" spc="7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vegetables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or </a:t>
            </a:r>
            <a:r>
              <a:rPr dirty="0" sz="900">
                <a:solidFill>
                  <a:srgbClr val="2F2F2F"/>
                </a:solidFill>
                <a:latin typeface="Arial"/>
                <a:cs typeface="Arial"/>
              </a:rPr>
              <a:t>hy</a:t>
            </a:r>
            <a:r>
              <a:rPr dirty="0" sz="900" spc="3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killing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it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with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a</a:t>
            </a:r>
            <a:r>
              <a:rPr dirty="0" sz="1000" spc="4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herbicide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four</a:t>
            </a:r>
            <a:r>
              <a:rPr dirty="0" sz="10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7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six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week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s</a:t>
            </a:r>
            <a:r>
              <a:rPr dirty="0" sz="1000" spc="-2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before</a:t>
            </a:r>
            <a:r>
              <a:rPr dirty="0" sz="1000" spc="-3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planting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n</a:t>
            </a:r>
            <a:r>
              <a:rPr dirty="0" sz="1000" spc="-20">
                <a:solidFill>
                  <a:srgbClr val="595959"/>
                </a:solidFill>
                <a:latin typeface="Times New Roman"/>
                <a:cs typeface="Times New Roman"/>
              </a:rPr>
              <a:t>ext</a:t>
            </a:r>
            <a:r>
              <a:rPr dirty="0" sz="1000" spc="-4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50" spc="-10" i="1">
                <a:solidFill>
                  <a:srgbClr val="424242"/>
                </a:solidFill>
                <a:latin typeface="Times New Roman"/>
                <a:cs typeface="Times New Roman"/>
              </a:rPr>
              <a:t>crop</a:t>
            </a:r>
            <a:r>
              <a:rPr dirty="0" sz="1050" spc="-10" i="1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endParaRPr sz="1050">
              <a:latin typeface="Times New Roman"/>
              <a:cs typeface="Times New Roman"/>
            </a:endParaRPr>
          </a:p>
          <a:p>
            <a:pPr algn="just" marL="51435" marR="5080" indent="226695">
              <a:lnSpc>
                <a:spcPct val="94100"/>
              </a:lnSpc>
            </a:pP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If</a:t>
            </a:r>
            <a:r>
              <a:rPr dirty="0" sz="1000" spc="-6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wet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weather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delay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s</a:t>
            </a:r>
            <a:r>
              <a:rPr dirty="0" sz="1000" spc="-4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spring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tillage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.</a:t>
            </a:r>
            <a:r>
              <a:rPr dirty="0" sz="1000" spc="-3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424242"/>
                </a:solidFill>
                <a:latin typeface="Arial"/>
                <a:cs typeface="Arial"/>
              </a:rPr>
              <a:t>100</a:t>
            </a:r>
            <a:r>
              <a:rPr dirty="0" sz="700" spc="21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050" spc="-20">
                <a:solidFill>
                  <a:srgbClr val="2F2F2F"/>
                </a:solidFill>
                <a:latin typeface="Times New Roman"/>
                <a:cs typeface="Times New Roman"/>
              </a:rPr>
              <a:t>muc</a:t>
            </a:r>
            <a:r>
              <a:rPr dirty="0" sz="1050" spc="-20">
                <a:solidFill>
                  <a:srgbClr val="595959"/>
                </a:solidFill>
                <a:latin typeface="Times New Roman"/>
                <a:cs typeface="Times New Roman"/>
              </a:rPr>
              <a:t>h</a:t>
            </a:r>
            <a:r>
              <a:rPr dirty="0" sz="1050" spc="-3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top</a:t>
            </a:r>
            <a:r>
              <a:rPr dirty="0" sz="1000" spc="-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growth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may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produced</a:t>
            </a:r>
            <a:r>
              <a:rPr dirty="0" sz="1000" spc="10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y</a:t>
            </a:r>
            <a:r>
              <a:rPr dirty="0" sz="1000" spc="-3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F2F2F"/>
                </a:solidFill>
                <a:latin typeface="Times New Roman"/>
                <a:cs typeface="Times New Roman"/>
              </a:rPr>
              <a:t>tlw</a:t>
            </a:r>
            <a:r>
              <a:rPr dirty="0" sz="95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100" spc="-30">
                <a:solidFill>
                  <a:srgbClr val="424242"/>
                </a:solidFill>
                <a:latin typeface="Times New Roman"/>
                <a:cs typeface="Times New Roman"/>
              </a:rPr>
              <a:t>rnver</a:t>
            </a:r>
            <a:r>
              <a:rPr dirty="0" sz="11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50" spc="-25">
                <a:solidFill>
                  <a:srgbClr val="424242"/>
                </a:solidFill>
                <a:latin typeface="Times New Roman"/>
                <a:cs typeface="Times New Roman"/>
              </a:rPr>
              <a:t>crop</a:t>
            </a:r>
            <a:r>
              <a:rPr dirty="0" sz="1050" spc="-25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50" spc="-4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Thi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s</a:t>
            </a:r>
            <a:r>
              <a:rPr dirty="0" sz="1000" spc="-1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is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more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likely</a:t>
            </a:r>
            <a:r>
              <a:rPr dirty="0" sz="100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o</a:t>
            </a:r>
            <a:r>
              <a:rPr dirty="0" sz="10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</a:t>
            </a:r>
            <a:r>
              <a:rPr dirty="0" sz="10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50">
                <a:solidFill>
                  <a:srgbClr val="595959"/>
                </a:solidFill>
                <a:latin typeface="Times New Roman"/>
                <a:cs typeface="Times New Roman"/>
              </a:rPr>
              <a:t>a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problem</a:t>
            </a:r>
            <a:r>
              <a:rPr dirty="0" sz="1000" spc="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with</a:t>
            </a:r>
            <a:r>
              <a:rPr dirty="0" sz="1000" spc="-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crop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s</a:t>
            </a:r>
            <a:r>
              <a:rPr dirty="0" sz="1000" spc="-4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such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s</a:t>
            </a:r>
            <a:r>
              <a:rPr dirty="0" sz="1000" spc="-2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l')</a:t>
            </a:r>
            <a:r>
              <a:rPr dirty="0" sz="1000" spc="-20">
                <a:solidFill>
                  <a:srgbClr val="939393"/>
                </a:solidFill>
                <a:latin typeface="Times New Roman"/>
                <a:cs typeface="Times New Roman"/>
              </a:rPr>
              <a:t>'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e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at</a:t>
            </a:r>
            <a:r>
              <a:rPr dirty="0" sz="1000" spc="-6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tend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o</a:t>
            </a:r>
            <a:r>
              <a:rPr dirty="0" sz="1000" spc="-4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start growth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early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3818613" y="597532"/>
            <a:ext cx="3218815" cy="230378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 marR="5080" indent="635">
              <a:lnSpc>
                <a:spcPct val="102200"/>
              </a:lnSpc>
              <a:spcBef>
                <a:spcPts val="75"/>
              </a:spcBef>
            </a:pP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the</a:t>
            </a:r>
            <a:r>
              <a:rPr dirty="0" sz="1000" spc="-9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spring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and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to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grow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quickly.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424242"/>
                </a:solidFill>
                <a:latin typeface="Arial"/>
                <a:cs typeface="Arial"/>
              </a:rPr>
              <a:t>It</a:t>
            </a:r>
            <a:r>
              <a:rPr dirty="0" sz="950" spc="10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may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best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to</a:t>
            </a:r>
            <a:r>
              <a:rPr dirty="0" sz="1000" spc="-9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avoid</a:t>
            </a:r>
            <a:r>
              <a:rPr dirty="0" sz="1000" spc="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these 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crops</a:t>
            </a:r>
            <a:r>
              <a:rPr dirty="0" sz="10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for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garden</a:t>
            </a:r>
            <a:r>
              <a:rPr dirty="0" sz="1000" spc="7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u!'.e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12700" marR="88265" indent="225425">
              <a:lnSpc>
                <a:spcPts val="1190"/>
              </a:lnSpc>
            </a:pP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If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eavy</a:t>
            </a:r>
            <a:r>
              <a:rPr dirty="0" sz="1000" spc="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cover</a:t>
            </a:r>
            <a:r>
              <a:rPr dirty="0" sz="1000" spc="5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crop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!-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are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70">
                <a:solidFill>
                  <a:srgbClr val="424242"/>
                </a:solidFill>
                <a:latin typeface="Times New Roman"/>
                <a:cs typeface="Times New Roman"/>
              </a:rPr>
              <a:t>plowe-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d</a:t>
            </a:r>
            <a:r>
              <a:rPr dirty="0" sz="1000" spc="7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down</a:t>
            </a:r>
            <a:r>
              <a:rPr dirty="0" sz="1000" spc="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in</a:t>
            </a:r>
            <a:r>
              <a:rPr dirty="0" sz="1000" spc="-7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cool.</a:t>
            </a:r>
            <a:r>
              <a:rPr dirty="0" sz="1000" spc="-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wet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conditions.</a:t>
            </a:r>
            <a:r>
              <a:rPr dirty="0" sz="1000" spc="7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they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may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release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toxins</a:t>
            </a:r>
            <a:r>
              <a:rPr dirty="0" sz="1000" spc="-6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or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tie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up</a:t>
            </a:r>
            <a:r>
              <a:rPr dirty="0" sz="1000" spc="-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nutrient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s</a:t>
            </a:r>
            <a:r>
              <a:rPr dirty="0" sz="1000" spc="-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as</a:t>
            </a:r>
            <a:r>
              <a:rPr dirty="0" sz="1000" spc="9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th</a:t>
            </a:r>
            <a:r>
              <a:rPr dirty="0" sz="1000" spc="-20">
                <a:solidFill>
                  <a:srgbClr val="595959"/>
                </a:solidFill>
                <a:latin typeface="Times New Roman"/>
                <a:cs typeface="Times New Roman"/>
              </a:rPr>
              <a:t>ey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decompMc</a:t>
            </a:r>
            <a:r>
              <a:rPr dirty="0" sz="1000" spc="-10">
                <a:solidFill>
                  <a:srgbClr val="A8A8A8"/>
                </a:solidFill>
                <a:latin typeface="Times New Roman"/>
                <a:cs typeface="Times New Roman"/>
              </a:rPr>
              <a:t>.</a:t>
            </a:r>
            <a:r>
              <a:rPr dirty="0" sz="1000" spc="-35">
                <a:solidFill>
                  <a:srgbClr val="A8A8A8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Under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these</a:t>
            </a:r>
            <a:r>
              <a:rPr dirty="0" sz="100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co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ndition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s</a:t>
            </a:r>
            <a:r>
              <a:rPr dirty="0" sz="1000" spc="-10">
                <a:solidFill>
                  <a:srgbClr val="939393"/>
                </a:solidFill>
                <a:latin typeface="Times New Roman"/>
                <a:cs typeface="Times New Roman"/>
              </a:rPr>
              <a:t>,</a:t>
            </a:r>
            <a:r>
              <a:rPr dirty="0" sz="1000" spc="10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dirty="0" sz="1000" spc="-75">
                <a:solidFill>
                  <a:srgbClr val="424242"/>
                </a:solidFill>
                <a:latin typeface="Times New Roman"/>
                <a:cs typeface="Times New Roman"/>
              </a:rPr>
              <a:t>mor&lt;'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time</a:t>
            </a:r>
            <a:r>
              <a:rPr dirty="0" sz="100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is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needed</a:t>
            </a:r>
            <a:r>
              <a:rPr dirty="0" sz="1000" spc="1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for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de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composition</a:t>
            </a:r>
            <a:r>
              <a:rPr dirty="0" sz="1000" spc="-3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to</a:t>
            </a:r>
            <a:r>
              <a:rPr dirty="0" sz="1000" spc="8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take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place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before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seeding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crop</a:t>
            </a:r>
            <a:r>
              <a:rPr dirty="0" sz="1000" spc="-10">
                <a:solidFill>
                  <a:srgbClr val="939393"/>
                </a:solidFill>
                <a:latin typeface="Times New Roman"/>
                <a:cs typeface="Times New Roman"/>
              </a:rPr>
              <a:t>.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36854">
              <a:lnSpc>
                <a:spcPts val="1110"/>
              </a:lnSpc>
            </a:pP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Cover</a:t>
            </a: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crops</a:t>
            </a:r>
            <a:r>
              <a:rPr dirty="0" sz="1000" spc="-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may</a:t>
            </a:r>
            <a:r>
              <a:rPr dirty="0" sz="1000" spc="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become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900" spc="-100" b="1">
                <a:solidFill>
                  <a:srgbClr val="424242"/>
                </a:solidFill>
                <a:latin typeface="Arial"/>
                <a:cs typeface="Arial"/>
              </a:rPr>
              <a:t>we.ed</a:t>
            </a:r>
            <a:r>
              <a:rPr dirty="0" sz="900" spc="20" b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problem</a:t>
            </a:r>
            <a:r>
              <a:rPr dirty="0" sz="1000" spc="5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y</a:t>
            </a:r>
            <a:r>
              <a:rPr dirty="0" sz="10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volunteer</a:t>
            </a:r>
            <a:endParaRPr sz="1000">
              <a:latin typeface="Times New Roman"/>
              <a:cs typeface="Times New Roman"/>
            </a:endParaRPr>
          </a:p>
          <a:p>
            <a:pPr marL="17145" indent="-1905">
              <a:lnSpc>
                <a:spcPts val="1195"/>
              </a:lnSpc>
            </a:pP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seeding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where or</a:t>
            </a:r>
            <a:r>
              <a:rPr dirty="0" sz="1000" spc="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when</a:t>
            </a:r>
            <a:r>
              <a:rPr dirty="0" sz="1000" spc="7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they</a:t>
            </a:r>
            <a:r>
              <a:rPr dirty="0" sz="1000" spc="-7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arc</a:t>
            </a:r>
            <a:r>
              <a:rPr dirty="0" sz="1000" spc="-4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not</a:t>
            </a:r>
            <a:r>
              <a:rPr dirty="0" sz="1000" spc="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wanted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12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00" spc="-85">
                <a:solidFill>
                  <a:srgbClr val="424242"/>
                </a:solidFill>
                <a:latin typeface="Times New Roman"/>
                <a:cs typeface="Times New Roman"/>
              </a:rPr>
              <a:t>TI1e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vetches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and</a:t>
            </a:r>
            <a:endParaRPr sz="1000">
              <a:latin typeface="Times New Roman"/>
              <a:cs typeface="Times New Roman"/>
            </a:endParaRPr>
          </a:p>
          <a:p>
            <a:pPr marL="31115" marR="97155" indent="-14604">
              <a:lnSpc>
                <a:spcPct val="100699"/>
              </a:lnSpc>
              <a:spcBef>
                <a:spcPts val="20"/>
              </a:spcBef>
            </a:pPr>
            <a:r>
              <a:rPr dirty="0" sz="1000" spc="-25">
                <a:solidFill>
                  <a:srgbClr val="424242"/>
                </a:solidFill>
                <a:latin typeface="Times New Roman"/>
                <a:cs typeface="Times New Roman"/>
              </a:rPr>
              <a:t>annual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1yegras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s</a:t>
            </a:r>
            <a:r>
              <a:rPr dirty="0" sz="1000" spc="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have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thi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s</a:t>
            </a:r>
            <a:r>
              <a:rPr dirty="0" sz="1000" spc="-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tendency</a:t>
            </a:r>
            <a:r>
              <a:rPr dirty="0" sz="1000" spc="-20">
                <a:solidFill>
                  <a:srgbClr val="939393"/>
                </a:solidFill>
                <a:latin typeface="Times New Roman"/>
                <a:cs typeface="Times New Roman"/>
              </a:rPr>
              <a:t>.</a:t>
            </a:r>
            <a:r>
              <a:rPr dirty="0" sz="1000" spc="-40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It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is</a:t>
            </a:r>
            <a:r>
              <a:rPr dirty="0" sz="1000" spc="-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u</a:t>
            </a:r>
            <a:r>
              <a:rPr dirty="0" sz="1000" spc="-10">
                <a:solidFill>
                  <a:srgbClr val="595959"/>
                </a:solidFill>
                <a:latin typeface="Times New Roman"/>
                <a:cs typeface="Times New Roman"/>
              </a:rPr>
              <a:t>sually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not</a:t>
            </a:r>
            <a:r>
              <a:rPr dirty="0" sz="1000" spc="1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a</a:t>
            </a:r>
            <a:r>
              <a:rPr dirty="0" sz="1000" spc="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serious </a:t>
            </a:r>
            <a:r>
              <a:rPr dirty="0" sz="1000" spc="-30">
                <a:solidFill>
                  <a:srgbClr val="424242"/>
                </a:solidFill>
                <a:latin typeface="Times New Roman"/>
                <a:cs typeface="Times New Roman"/>
              </a:rPr>
              <a:t>problem</a:t>
            </a:r>
            <a:r>
              <a:rPr dirty="0" sz="10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and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can</a:t>
            </a:r>
            <a:r>
              <a:rPr dirty="0" sz="1000" spc="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be handled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through</a:t>
            </a:r>
            <a:r>
              <a:rPr dirty="0" sz="1000" spc="3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nonnal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weed</a:t>
            </a:r>
            <a:r>
              <a:rPr dirty="0" sz="1000" spc="-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control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pract</a:t>
            </a:r>
            <a:r>
              <a:rPr dirty="0" sz="1000" spc="-20">
                <a:solidFill>
                  <a:srgbClr val="595959"/>
                </a:solidFill>
                <a:latin typeface="Times New Roman"/>
                <a:cs typeface="Times New Roman"/>
              </a:rPr>
              <a:t>ices</a:t>
            </a:r>
            <a:r>
              <a:rPr dirty="0" sz="1000" spc="-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</a:t>
            </a:r>
            <a:r>
              <a:rPr dirty="0" sz="1000" spc="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most</a:t>
            </a:r>
            <a:r>
              <a:rPr dirty="0" sz="1000" spc="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cases.</a:t>
            </a:r>
            <a:endParaRPr sz="1000">
              <a:latin typeface="Times New Roman"/>
              <a:cs typeface="Times New Roman"/>
            </a:endParaRPr>
          </a:p>
          <a:p>
            <a:pPr marL="26034" marR="46355" indent="222885">
              <a:lnSpc>
                <a:spcPts val="1190"/>
              </a:lnSpc>
            </a:pP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Alway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s</a:t>
            </a:r>
            <a:r>
              <a:rPr dirty="0" sz="1000" spc="8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use</a:t>
            </a:r>
            <a:r>
              <a:rPr dirty="0" sz="1000" spc="2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high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quality seed</a:t>
            </a:r>
            <a:r>
              <a:rPr dirty="0" sz="1000" spc="-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2F2F2F"/>
                </a:solidFill>
                <a:latin typeface="Arial"/>
                <a:cs typeface="Arial"/>
              </a:rPr>
              <a:t>10</a:t>
            </a:r>
            <a:r>
              <a:rPr dirty="0" sz="700" spc="-1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ensure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good</a:t>
            </a:r>
            <a:r>
              <a:rPr dirty="0" sz="1000" spc="-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stand</a:t>
            </a:r>
            <a:r>
              <a:rPr dirty="0" sz="1000">
                <a:solidFill>
                  <a:srgbClr val="747474"/>
                </a:solidFill>
                <a:latin typeface="Times New Roman"/>
                <a:cs typeface="Times New Roman"/>
              </a:rPr>
              <a:t>s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nnd </a:t>
            </a:r>
            <a:r>
              <a:rPr dirty="0" sz="1000" spc="-20">
                <a:solidFill>
                  <a:srgbClr val="2F2F2F"/>
                </a:solidFill>
                <a:latin typeface="Times New Roman"/>
                <a:cs typeface="Times New Roman"/>
              </a:rPr>
              <a:t>reduce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the</a:t>
            </a:r>
            <a:r>
              <a:rPr dirty="0" sz="1000" spc="-4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risk</a:t>
            </a: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15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introducing</a:t>
            </a:r>
            <a:r>
              <a:rPr dirty="0" sz="1000" spc="8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weeds</a:t>
            </a:r>
            <a:r>
              <a:rPr dirty="0" sz="1000" spc="-10">
                <a:solidFill>
                  <a:srgbClr val="747474"/>
                </a:solidFill>
                <a:latin typeface="Times New Roman"/>
                <a:cs typeface="Times New Roman"/>
              </a:rPr>
              <a:t>.</a:t>
            </a:r>
            <a:r>
              <a:rPr dirty="0" sz="1000" spc="-10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1050" spc="-30">
                <a:solidFill>
                  <a:srgbClr val="424242"/>
                </a:solidFill>
                <a:latin typeface="Times New Roman"/>
                <a:cs typeface="Times New Roman"/>
              </a:rPr>
              <a:t>Check</a:t>
            </a:r>
            <a:r>
              <a:rPr dirty="0" sz="1050" spc="1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thl'</a:t>
            </a:r>
            <a:r>
              <a:rPr dirty="0" sz="1000" spc="-9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susceptibility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of</a:t>
            </a:r>
            <a:r>
              <a:rPr dirty="0" sz="1000" spc="-6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cove,</a:t>
            </a:r>
            <a:r>
              <a:rPr dirty="0" sz="1000" spc="-3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crops</a:t>
            </a:r>
            <a:r>
              <a:rPr dirty="0" sz="1000" spc="-12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750">
                <a:solidFill>
                  <a:srgbClr val="2F2F2F"/>
                </a:solidFill>
                <a:latin typeface="Arial"/>
                <a:cs typeface="Arial"/>
              </a:rPr>
              <a:t>1</a:t>
            </a:r>
            <a:r>
              <a:rPr dirty="0" sz="750">
                <a:solidFill>
                  <a:srgbClr val="595959"/>
                </a:solidFill>
                <a:latin typeface="Arial"/>
                <a:cs typeface="Arial"/>
              </a:rPr>
              <a:t>0</a:t>
            </a:r>
            <a:r>
              <a:rPr dirty="0" sz="750" spc="15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herbicides</a:t>
            </a:r>
            <a:r>
              <a:rPr dirty="0" sz="1000" spc="-6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that</a:t>
            </a:r>
            <a:r>
              <a:rPr dirty="0" sz="1000" spc="20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2F2F2F"/>
                </a:solidFill>
                <a:latin typeface="Times New Roman"/>
                <a:cs typeface="Times New Roman"/>
              </a:rPr>
              <a:t>m</a:t>
            </a:r>
            <a:r>
              <a:rPr dirty="0" sz="1000">
                <a:solidFill>
                  <a:srgbClr val="595959"/>
                </a:solidFill>
                <a:latin typeface="Times New Roman"/>
                <a:cs typeface="Times New Roman"/>
              </a:rPr>
              <a:t>ay </a:t>
            </a:r>
            <a:r>
              <a:rPr dirty="0" sz="1000" spc="-10">
                <a:solidFill>
                  <a:srgbClr val="2F2F2F"/>
                </a:solidFill>
                <a:latin typeface="Times New Roman"/>
                <a:cs typeface="Times New Roman"/>
              </a:rPr>
              <a:t>have</a:t>
            </a:r>
            <a:r>
              <a:rPr dirty="0" sz="1000" spc="15">
                <a:solidFill>
                  <a:srgbClr val="2F2F2F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been</a:t>
            </a:r>
            <a:r>
              <a:rPr dirty="0" sz="1000" spc="3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used</a:t>
            </a:r>
            <a:r>
              <a:rPr dirty="0" sz="1000" spc="-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>
                <a:solidFill>
                  <a:srgbClr val="424242"/>
                </a:solidFill>
                <a:latin typeface="Times New Roman"/>
                <a:cs typeface="Times New Roman"/>
              </a:rPr>
              <a:t>on </a:t>
            </a:r>
            <a:r>
              <a:rPr dirty="0" sz="1000" spc="-25">
                <a:solidFill>
                  <a:srgbClr val="2F2F2F"/>
                </a:solidFill>
                <a:latin typeface="Times New Roman"/>
                <a:cs typeface="Times New Roman"/>
              </a:rPr>
              <a:t>tlw</a:t>
            </a:r>
            <a:endParaRPr sz="1000">
              <a:latin typeface="Times New Roman"/>
              <a:cs typeface="Times New Roman"/>
            </a:endParaRPr>
          </a:p>
          <a:p>
            <a:pPr marL="31115">
              <a:lnSpc>
                <a:spcPct val="100000"/>
              </a:lnSpc>
              <a:spcBef>
                <a:spcPts val="25"/>
              </a:spcBef>
            </a:pPr>
            <a:r>
              <a:rPr dirty="0" sz="1000" spc="-20">
                <a:solidFill>
                  <a:srgbClr val="424242"/>
                </a:solidFill>
                <a:latin typeface="Times New Roman"/>
                <a:cs typeface="Times New Roman"/>
              </a:rPr>
              <a:t>preceding</a:t>
            </a:r>
            <a:r>
              <a:rPr dirty="0" sz="10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>
                <a:solidFill>
                  <a:srgbClr val="424242"/>
                </a:solidFill>
                <a:latin typeface="Times New Roman"/>
                <a:cs typeface="Times New Roman"/>
              </a:rPr>
              <a:t>crop.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3841399" y="3021740"/>
            <a:ext cx="2393950" cy="754380"/>
          </a:xfrm>
          <a:prstGeom prst="rect">
            <a:avLst/>
          </a:prstGeom>
        </p:spPr>
        <p:txBody>
          <a:bodyPr wrap="square" lIns="0" tIns="476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dirty="0" sz="1400" spc="90" b="1">
                <a:solidFill>
                  <a:srgbClr val="424242"/>
                </a:solidFill>
                <a:latin typeface="Arial"/>
                <a:cs typeface="Arial"/>
              </a:rPr>
              <a:t>Additional</a:t>
            </a:r>
            <a:r>
              <a:rPr dirty="0" sz="1400" spc="114" b="1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1400" spc="80" b="1">
                <a:solidFill>
                  <a:srgbClr val="424242"/>
                </a:solidFill>
                <a:latin typeface="Arial"/>
                <a:cs typeface="Arial"/>
              </a:rPr>
              <a:t>References</a:t>
            </a:r>
            <a:endParaRPr sz="1400">
              <a:latin typeface="Arial"/>
              <a:cs typeface="Arial"/>
            </a:endParaRPr>
          </a:p>
          <a:p>
            <a:pPr marL="20320">
              <a:lnSpc>
                <a:spcPts val="1195"/>
              </a:lnSpc>
              <a:spcBef>
                <a:spcPts val="200"/>
              </a:spcBef>
            </a:pPr>
            <a:r>
              <a:rPr dirty="0" sz="1000" spc="-25" i="1">
                <a:solidFill>
                  <a:srgbClr val="424242"/>
                </a:solidFill>
                <a:latin typeface="Times New Roman"/>
                <a:cs typeface="Times New Roman"/>
              </a:rPr>
              <a:t>Producing</a:t>
            </a:r>
            <a:r>
              <a:rPr dirty="0" sz="1000" spc="190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424242"/>
                </a:solidFill>
                <a:latin typeface="Times New Roman"/>
                <a:cs typeface="Times New Roman"/>
              </a:rPr>
              <a:t>Small</a:t>
            </a:r>
            <a:r>
              <a:rPr dirty="0" sz="1000" spc="95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424242"/>
                </a:solidFill>
                <a:latin typeface="Times New Roman"/>
                <a:cs typeface="Times New Roman"/>
              </a:rPr>
              <a:t>Grains</a:t>
            </a:r>
            <a:r>
              <a:rPr dirty="0" sz="1000" spc="10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424242"/>
                </a:solidFill>
                <a:latin typeface="Arial"/>
                <a:cs typeface="Arial"/>
              </a:rPr>
              <a:t>(AGR-</a:t>
            </a:r>
            <a:r>
              <a:rPr dirty="0" sz="900" spc="-25">
                <a:solidFill>
                  <a:srgbClr val="424242"/>
                </a:solidFill>
                <a:latin typeface="Arial"/>
                <a:cs typeface="Arial"/>
              </a:rPr>
              <a:t>32)</a:t>
            </a:r>
            <a:endParaRPr sz="900">
              <a:latin typeface="Arial"/>
              <a:cs typeface="Arial"/>
            </a:endParaRPr>
          </a:p>
          <a:p>
            <a:pPr marL="34925">
              <a:lnSpc>
                <a:spcPts val="1190"/>
              </a:lnSpc>
            </a:pPr>
            <a:r>
              <a:rPr dirty="0" sz="1000" spc="-55" i="1">
                <a:solidFill>
                  <a:srgbClr val="424242"/>
                </a:solidFill>
                <a:latin typeface="Times New Roman"/>
                <a:cs typeface="Times New Roman"/>
              </a:rPr>
              <a:t>IVimdford</a:t>
            </a:r>
            <a:r>
              <a:rPr dirty="0" sz="1000" spc="110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0" i="1">
                <a:solidFill>
                  <a:srgbClr val="424242"/>
                </a:solidFill>
                <a:latin typeface="Times New Roman"/>
                <a:cs typeface="Times New Roman"/>
              </a:rPr>
              <a:t>Bigfioll'er</a:t>
            </a:r>
            <a:r>
              <a:rPr dirty="0" sz="1000" spc="45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i="1">
                <a:solidFill>
                  <a:srgbClr val="424242"/>
                </a:solidFill>
                <a:latin typeface="Times New Roman"/>
                <a:cs typeface="Times New Roman"/>
              </a:rPr>
              <a:t>VNch</a:t>
            </a:r>
            <a:r>
              <a:rPr dirty="0" sz="1000" spc="-20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424242"/>
                </a:solidFill>
                <a:latin typeface="Arial"/>
                <a:cs typeface="Arial"/>
              </a:rPr>
              <a:t>(AGR-</a:t>
            </a:r>
            <a:r>
              <a:rPr dirty="0" sz="900" spc="-25">
                <a:solidFill>
                  <a:srgbClr val="424242"/>
                </a:solidFill>
                <a:latin typeface="Arial"/>
                <a:cs typeface="Arial"/>
              </a:rPr>
              <a:t>70)</a:t>
            </a:r>
            <a:endParaRPr sz="900">
              <a:latin typeface="Arial"/>
              <a:cs typeface="Arial"/>
            </a:endParaRPr>
          </a:p>
          <a:p>
            <a:pPr marL="20320">
              <a:lnSpc>
                <a:spcPts val="1195"/>
              </a:lnSpc>
            </a:pPr>
            <a:r>
              <a:rPr dirty="0" sz="1000" spc="-145" i="1">
                <a:solidFill>
                  <a:srgbClr val="424242"/>
                </a:solidFill>
                <a:latin typeface="Times New Roman"/>
                <a:cs typeface="Times New Roman"/>
              </a:rPr>
              <a:t>Prod11ci11J.!</a:t>
            </a:r>
            <a:r>
              <a:rPr dirty="0" sz="1000" spc="150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50" spc="-10" i="1">
                <a:solidFill>
                  <a:srgbClr val="424242"/>
                </a:solidFill>
                <a:latin typeface="Times New Roman"/>
                <a:cs typeface="Times New Roman"/>
              </a:rPr>
              <a:t>S11111111t'I'</a:t>
            </a:r>
            <a:r>
              <a:rPr dirty="0" sz="650" spc="170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1000" spc="-155" i="1">
                <a:solidFill>
                  <a:srgbClr val="595959"/>
                </a:solidFill>
                <a:latin typeface="Times New Roman"/>
                <a:cs typeface="Times New Roman"/>
              </a:rPr>
              <a:t>A11111wl</a:t>
            </a:r>
            <a:r>
              <a:rPr dirty="0" sz="1000" spc="10" i="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000" spc="-45" i="1">
                <a:solidFill>
                  <a:srgbClr val="424242"/>
                </a:solidFill>
                <a:latin typeface="Times New Roman"/>
                <a:cs typeface="Times New Roman"/>
              </a:rPr>
              <a:t>Gl'as.so</a:t>
            </a:r>
            <a:r>
              <a:rPr dirty="0" sz="1000" spc="-45" i="1">
                <a:solidFill>
                  <a:srgbClr val="747474"/>
                </a:solidFill>
                <a:latin typeface="Times New Roman"/>
                <a:cs typeface="Times New Roman"/>
              </a:rPr>
              <a:t>,</a:t>
            </a:r>
            <a:r>
              <a:rPr dirty="0" sz="1000" spc="5" i="1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900">
                <a:solidFill>
                  <a:srgbClr val="424242"/>
                </a:solidFill>
                <a:latin typeface="Arial"/>
                <a:cs typeface="Arial"/>
              </a:rPr>
              <a:t>(AGR-</a:t>
            </a:r>
            <a:r>
              <a:rPr dirty="0" sz="900" spc="-25">
                <a:solidFill>
                  <a:srgbClr val="424242"/>
                </a:solidFill>
                <a:latin typeface="Arial"/>
                <a:cs typeface="Arial"/>
              </a:rPr>
              <a:t>88)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67782" y="8910036"/>
            <a:ext cx="590613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 spc="-110">
                <a:solidFill>
                  <a:srgbClr val="424242"/>
                </a:solidFill>
                <a:latin typeface="Times New Roman"/>
                <a:cs typeface="Times New Roman"/>
              </a:rPr>
              <a:t>E:duc.,</a:t>
            </a:r>
            <a:r>
              <a:rPr dirty="0" sz="600" spc="-110">
                <a:solidFill>
                  <a:srgbClr val="747474"/>
                </a:solidFill>
                <a:latin typeface="Times New Roman"/>
                <a:cs typeface="Times New Roman"/>
              </a:rPr>
              <a:t>\JOM</a:t>
            </a:r>
            <a:r>
              <a:rPr dirty="0" sz="600" spc="-110">
                <a:solidFill>
                  <a:srgbClr val="939393"/>
                </a:solidFill>
                <a:latin typeface="Times New Roman"/>
                <a:cs typeface="Times New Roman"/>
              </a:rPr>
              <a:t>I</a:t>
            </a:r>
            <a:r>
              <a:rPr dirty="0" sz="1150" spc="-110">
                <a:solidFill>
                  <a:srgbClr val="595959"/>
                </a:solidFill>
                <a:latin typeface="Arial"/>
                <a:cs typeface="Arial"/>
              </a:rPr>
              <a:t>l&gt;'OQ!'•""'</a:t>
            </a:r>
            <a:r>
              <a:rPr dirty="0" sz="600" spc="-110">
                <a:solidFill>
                  <a:srgbClr val="595959"/>
                </a:solidFill>
                <a:latin typeface="Arial"/>
                <a:cs typeface="Arial"/>
              </a:rPr>
              <a:t>of</a:t>
            </a:r>
            <a:r>
              <a:rPr dirty="0" sz="600" spc="28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 spc="-35">
                <a:solidFill>
                  <a:srgbClr val="595959"/>
                </a:solidFill>
                <a:latin typeface="Arial"/>
                <a:cs typeface="Arial"/>
              </a:rPr>
              <a:t>!ht</a:t>
            </a:r>
            <a:r>
              <a:rPr dirty="0" sz="600" spc="305">
                <a:solidFill>
                  <a:srgbClr val="595959"/>
                </a:solidFill>
                <a:latin typeface="Arial"/>
                <a:cs typeface="Arial"/>
              </a:rPr>
              <a:t>  </a:t>
            </a:r>
            <a:r>
              <a:rPr dirty="0" sz="600">
                <a:solidFill>
                  <a:srgbClr val="424242"/>
                </a:solidFill>
                <a:latin typeface="Times New Roman"/>
                <a:cs typeface="Times New Roman"/>
              </a:rPr>
              <a:t>K</a:t>
            </a:r>
            <a:r>
              <a:rPr dirty="0" sz="600">
                <a:solidFill>
                  <a:srgbClr val="747474"/>
                </a:solidFill>
                <a:latin typeface="Times New Roman"/>
                <a:cs typeface="Times New Roman"/>
              </a:rPr>
              <a:t>•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nl</a:t>
            </a:r>
            <a:r>
              <a:rPr dirty="0" sz="600">
                <a:solidFill>
                  <a:srgbClr val="747474"/>
                </a:solidFill>
                <a:latin typeface="Times New Roman"/>
                <a:cs typeface="Times New Roman"/>
              </a:rPr>
              <a:t>,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.d&lt;y</a:t>
            </a:r>
            <a:r>
              <a:rPr dirty="0" sz="600" spc="4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Coope101iw</a:t>
            </a:r>
            <a:r>
              <a:rPr dirty="0" sz="600" spc="10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 spc="-25">
                <a:solidFill>
                  <a:srgbClr val="424242"/>
                </a:solidFill>
                <a:latin typeface="Times New Roman"/>
                <a:cs typeface="Times New Roman"/>
              </a:rPr>
              <a:t>EIC\Cn,Jo,,</a:t>
            </a:r>
            <a:r>
              <a:rPr dirty="0" sz="600" spc="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50" spc="-25">
                <a:solidFill>
                  <a:srgbClr val="595959"/>
                </a:solidFill>
                <a:latin typeface="Times New Roman"/>
                <a:cs typeface="Times New Roman"/>
              </a:rPr>
              <a:t>S..•wc,e</a:t>
            </a:r>
            <a:r>
              <a:rPr dirty="0" sz="650" spc="3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 spc="-45" b="1">
                <a:solidFill>
                  <a:srgbClr val="595959"/>
                </a:solidFill>
                <a:latin typeface="Times New Roman"/>
                <a:cs typeface="Times New Roman"/>
              </a:rPr>
              <a:t>Mrve</a:t>
            </a:r>
            <a:r>
              <a:rPr dirty="0" sz="700" spc="-10" b="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•</a:t>
            </a:r>
            <a:r>
              <a:rPr dirty="0" sz="700" spc="175">
                <a:solidFill>
                  <a:srgbClr val="595959"/>
                </a:solidFill>
                <a:latin typeface="Times New Roman"/>
                <a:cs typeface="Times New Roman"/>
              </a:rPr>
              <a:t>  </a:t>
            </a:r>
            <a:r>
              <a:rPr dirty="0" sz="550">
                <a:solidFill>
                  <a:srgbClr val="424242"/>
                </a:solidFill>
                <a:latin typeface="Times New Roman"/>
                <a:cs typeface="Times New Roman"/>
              </a:rPr>
              <a:t>PIIOl)lt</a:t>
            </a:r>
            <a:r>
              <a:rPr dirty="0" sz="550" spc="38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00" spc="125">
                <a:solidFill>
                  <a:srgbClr val="595959"/>
                </a:solidFill>
                <a:latin typeface="Times New Roman"/>
                <a:cs typeface="Times New Roman"/>
              </a:rPr>
              <a:t>oldless</a:t>
            </a:r>
            <a:r>
              <a:rPr dirty="0" sz="600" spc="-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 spc="65">
                <a:solidFill>
                  <a:srgbClr val="424242"/>
                </a:solidFill>
                <a:latin typeface="Times New Roman"/>
                <a:cs typeface="Times New Roman"/>
              </a:rPr>
              <a:t>o,</a:t>
            </a:r>
            <a:r>
              <a:rPr dirty="0" sz="600" spc="65">
                <a:solidFill>
                  <a:srgbClr val="747474"/>
                </a:solidFill>
                <a:latin typeface="Times New Roman"/>
                <a:cs typeface="Times New Roman"/>
              </a:rPr>
              <a:t>!</a:t>
            </a:r>
            <a:r>
              <a:rPr dirty="0" sz="600" spc="65">
                <a:solidFill>
                  <a:srgbClr val="424242"/>
                </a:solidFill>
                <a:latin typeface="Times New Roman"/>
                <a:cs typeface="Times New Roman"/>
              </a:rPr>
              <a:t>...,</a:t>
            </a:r>
            <a:r>
              <a:rPr dirty="0" sz="600" spc="65">
                <a:solidFill>
                  <a:srgbClr val="747474"/>
                </a:solidFill>
                <a:latin typeface="Times New Roman"/>
                <a:cs typeface="Times New Roman"/>
              </a:rPr>
              <a:t>,</a:t>
            </a:r>
            <a:r>
              <a:rPr dirty="0" sz="600" spc="4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500">
                <a:solidFill>
                  <a:srgbClr val="595959"/>
                </a:solidFill>
                <a:latin typeface="Times New Roman"/>
                <a:cs typeface="Times New Roman"/>
              </a:rPr>
              <a:t>COio,,</a:t>
            </a:r>
            <a:r>
              <a:rPr dirty="0" sz="500" spc="-3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500" spc="330">
                <a:solidFill>
                  <a:srgbClr val="595959"/>
                </a:solidFill>
                <a:latin typeface="Times New Roman"/>
                <a:cs typeface="Times New Roman"/>
              </a:rPr>
              <a:t>•</a:t>
            </a:r>
            <a:r>
              <a:rPr dirty="0" sz="500" spc="33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500" spc="235">
                <a:solidFill>
                  <a:srgbClr val="A8A8A8"/>
                </a:solidFill>
                <a:latin typeface="Times New Roman"/>
                <a:cs typeface="Times New Roman"/>
              </a:rPr>
              <a:t>.</a:t>
            </a:r>
            <a:r>
              <a:rPr dirty="0" sz="500" spc="45">
                <a:solidFill>
                  <a:srgbClr val="A8A8A8"/>
                </a:solidFill>
                <a:latin typeface="Times New Roman"/>
                <a:cs typeface="Times New Roman"/>
              </a:rPr>
              <a:t> </a:t>
            </a:r>
            <a:r>
              <a:rPr dirty="0" sz="700" b="1">
                <a:solidFill>
                  <a:srgbClr val="595959"/>
                </a:solidFill>
                <a:latin typeface="Times New Roman"/>
                <a:cs typeface="Times New Roman"/>
              </a:rPr>
              <a:t>se._</a:t>
            </a:r>
            <a:r>
              <a:rPr dirty="0" sz="700" spc="-55" b="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50" spc="-35">
                <a:solidFill>
                  <a:srgbClr val="424242"/>
                </a:solidFill>
                <a:latin typeface="Times New Roman"/>
                <a:cs typeface="Times New Roman"/>
              </a:rPr>
              <a:t>,.,,1,paon</a:t>
            </a:r>
            <a:r>
              <a:rPr dirty="0" sz="650" spc="-35">
                <a:solidFill>
                  <a:srgbClr val="939393"/>
                </a:solidFill>
                <a:latin typeface="Times New Roman"/>
                <a:cs typeface="Times New Roman"/>
              </a:rPr>
              <a:t>,</a:t>
            </a:r>
            <a:r>
              <a:rPr dirty="0" sz="650" spc="20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dirty="0" sz="600" spc="-10">
                <a:solidFill>
                  <a:srgbClr val="424242"/>
                </a:solidFill>
                <a:latin typeface="Arial"/>
                <a:cs typeface="Arial"/>
              </a:rPr>
              <a:t>dsn</a:t>
            </a:r>
            <a:r>
              <a:rPr dirty="0" sz="600" spc="-10">
                <a:solidFill>
                  <a:srgbClr val="747474"/>
                </a:solidFill>
                <a:latin typeface="Arial"/>
                <a:cs typeface="Arial"/>
              </a:rPr>
              <a:t>bll,</a:t>
            </a:r>
            <a:r>
              <a:rPr dirty="0" sz="600" spc="-10">
                <a:solidFill>
                  <a:srgbClr val="595959"/>
                </a:solidFill>
                <a:latin typeface="Arial"/>
                <a:cs typeface="Arial"/>
              </a:rPr>
              <a:t>1y</a:t>
            </a:r>
            <a:r>
              <a:rPr dirty="0" sz="600" spc="-10">
                <a:solidFill>
                  <a:srgbClr val="A8A8A8"/>
                </a:solidFill>
                <a:latin typeface="Arial"/>
                <a:cs typeface="Arial"/>
              </a:rPr>
              <a:t>.</a:t>
            </a:r>
            <a:r>
              <a:rPr dirty="0" sz="600" spc="-85">
                <a:solidFill>
                  <a:srgbClr val="A8A8A8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Times New Roman"/>
                <a:cs typeface="Times New Roman"/>
              </a:rPr>
              <a:t>o·</a:t>
            </a:r>
            <a:r>
              <a:rPr dirty="0" sz="600" spc="1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n,tionel</a:t>
            </a:r>
            <a:r>
              <a:rPr dirty="0" sz="600" spc="-7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50" spc="-105">
                <a:solidFill>
                  <a:srgbClr val="595959"/>
                </a:solidFill>
                <a:latin typeface="Arial"/>
                <a:cs typeface="Arial"/>
              </a:rPr>
              <a:t>OOQ</a:t>
            </a:r>
            <a:r>
              <a:rPr dirty="0" sz="650" spc="-105">
                <a:solidFill>
                  <a:srgbClr val="939393"/>
                </a:solidFill>
                <a:latin typeface="Arial"/>
                <a:cs typeface="Arial"/>
              </a:rPr>
              <a:t>•</a:t>
            </a:r>
            <a:r>
              <a:rPr dirty="0" sz="650" spc="-105">
                <a:solidFill>
                  <a:srgbClr val="595959"/>
                </a:solidFill>
                <a:latin typeface="Arial"/>
                <a:cs typeface="Arial"/>
              </a:rPr>
              <a:t>n.</a:t>
            </a:r>
            <a:r>
              <a:rPr dirty="0" sz="650" spc="-4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2F2F2F"/>
                </a:solidFill>
                <a:latin typeface="Times New Roman"/>
                <a:cs typeface="Times New Roman"/>
              </a:rPr>
              <a:t>t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u....S</a:t>
            </a:r>
            <a:r>
              <a:rPr dirty="0" sz="600" spc="3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In</a:t>
            </a:r>
            <a:r>
              <a:rPr dirty="0" sz="600" spc="-7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2F2F2F"/>
                </a:solidFill>
                <a:latin typeface="Arial"/>
                <a:cs typeface="Arial"/>
              </a:rPr>
              <a:t>f</a:t>
            </a:r>
            <a:r>
              <a:rPr dirty="0" sz="650" spc="-10">
                <a:solidFill>
                  <a:srgbClr val="595959"/>
                </a:solidFill>
                <a:latin typeface="Arial"/>
                <a:cs typeface="Arial"/>
              </a:rPr>
              <a:t>.r'lhor-</a:t>
            </a:r>
            <a:endParaRPr sz="6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602129" y="8967290"/>
            <a:ext cx="441959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600">
                <a:solidFill>
                  <a:srgbClr val="2F2F2F"/>
                </a:solidFill>
                <a:latin typeface="Times New Roman"/>
                <a:cs typeface="Times New Roman"/>
              </a:rPr>
              <a:t>o</a:t>
            </a:r>
            <a:r>
              <a:rPr dirty="0" sz="600">
                <a:solidFill>
                  <a:srgbClr val="747474"/>
                </a:solidFill>
                <a:latin typeface="Times New Roman"/>
                <a:cs typeface="Times New Roman"/>
              </a:rPr>
              <a:t>!</a:t>
            </a:r>
            <a:r>
              <a:rPr dirty="0" sz="600" spc="1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700" spc="-10" b="1">
                <a:solidFill>
                  <a:srgbClr val="424242"/>
                </a:solidFill>
                <a:latin typeface="Times New Roman"/>
                <a:cs typeface="Times New Roman"/>
              </a:rPr>
              <a:t>Coope,a</a:t>
            </a:r>
            <a:r>
              <a:rPr dirty="0" sz="700" spc="-10" b="1">
                <a:solidFill>
                  <a:srgbClr val="939393"/>
                </a:solidFill>
                <a:latin typeface="Times New Roman"/>
                <a:cs typeface="Times New Roman"/>
              </a:rPr>
              <a:t>­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8482" y="9068057"/>
            <a:ext cx="6416675" cy="132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95325" algn="l"/>
                <a:tab pos="5777865" algn="l"/>
              </a:tabLst>
            </a:pPr>
            <a:r>
              <a:rPr dirty="0" sz="650" spc="-35">
                <a:solidFill>
                  <a:srgbClr val="595959"/>
                </a:solidFill>
                <a:latin typeface="Times New Roman"/>
                <a:cs typeface="Times New Roman"/>
              </a:rPr>
              <a:t>tr.-</a:t>
            </a:r>
            <a:r>
              <a:rPr dirty="0" sz="650" spc="-40">
                <a:solidFill>
                  <a:srgbClr val="595959"/>
                </a:solidFill>
                <a:latin typeface="Times New Roman"/>
                <a:cs typeface="Times New Roman"/>
              </a:rPr>
              <a:t>c</a:t>
            </a:r>
            <a:r>
              <a:rPr dirty="0" sz="650" spc="-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 spc="110">
                <a:solidFill>
                  <a:srgbClr val="595959"/>
                </a:solidFill>
                <a:latin typeface="Times New Roman"/>
                <a:cs typeface="Times New Roman"/>
              </a:rPr>
              <a:t>Er.tro-</a:t>
            </a:r>
            <a:r>
              <a:rPr dirty="0" sz="700" spc="-6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 spc="45">
                <a:solidFill>
                  <a:srgbClr val="595959"/>
                </a:solidFill>
                <a:latin typeface="Times New Roman"/>
                <a:cs typeface="Times New Roman"/>
              </a:rPr>
              <a:t>-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	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Act</a:t>
            </a:r>
            <a:r>
              <a:rPr dirty="0" sz="600">
                <a:solidFill>
                  <a:srgbClr val="939393"/>
                </a:solidFill>
                <a:latin typeface="Times New Roman"/>
                <a:cs typeface="Times New Roman"/>
              </a:rPr>
              <a:t>•</a:t>
            </a:r>
            <a:r>
              <a:rPr dirty="0" sz="600" spc="190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dirty="0" sz="500">
                <a:solidFill>
                  <a:srgbClr val="747474"/>
                </a:solidFill>
                <a:latin typeface="Times New Roman"/>
                <a:cs typeface="Times New Roman"/>
              </a:rPr>
              <a:t>c;I</a:t>
            </a:r>
            <a:r>
              <a:rPr dirty="0" sz="500" spc="-4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M</a:t>
            </a:r>
            <a:r>
              <a:rPr dirty="0" sz="600">
                <a:solidFill>
                  <a:srgbClr val="939393"/>
                </a:solidFill>
                <a:latin typeface="Arial"/>
                <a:cs typeface="Arial"/>
              </a:rPr>
              <a:t>a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y</a:t>
            </a:r>
            <a:r>
              <a:rPr dirty="0" sz="600" spc="-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I\</a:t>
            </a:r>
            <a:r>
              <a:rPr dirty="0" sz="600" spc="10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500" b="1">
                <a:solidFill>
                  <a:srgbClr val="595959"/>
                </a:solidFill>
                <a:latin typeface="Arial"/>
                <a:cs typeface="Arial"/>
              </a:rPr>
              <a:t>a!lO</a:t>
            </a:r>
            <a:r>
              <a:rPr dirty="0" sz="500" spc="90" b="1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 spc="-20">
                <a:solidFill>
                  <a:srgbClr val="424242"/>
                </a:solidFill>
                <a:latin typeface="Times New Roman"/>
                <a:cs typeface="Times New Roman"/>
              </a:rPr>
              <a:t>JJOO</a:t>
            </a:r>
            <a:r>
              <a:rPr dirty="0" sz="600" spc="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30</a:t>
            </a:r>
            <a:r>
              <a:rPr dirty="0" sz="600">
                <a:solidFill>
                  <a:srgbClr val="939393"/>
                </a:solidFill>
                <a:latin typeface="Arial"/>
                <a:cs typeface="Arial"/>
              </a:rPr>
              <a:t>.</a:t>
            </a:r>
            <a:r>
              <a:rPr dirty="0" sz="600" spc="15">
                <a:solidFill>
                  <a:srgbClr val="939393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1</a:t>
            </a:r>
            <a:r>
              <a:rPr dirty="0" sz="600">
                <a:solidFill>
                  <a:srgbClr val="747474"/>
                </a:solidFill>
                <a:latin typeface="Arial"/>
                <a:cs typeface="Arial"/>
              </a:rPr>
              <a:t>P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IA</a:t>
            </a:r>
            <a:r>
              <a:rPr dirty="0" sz="600">
                <a:solidFill>
                  <a:srgbClr val="C1C1C1"/>
                </a:solidFill>
                <a:latin typeface="Arial"/>
                <a:cs typeface="Arial"/>
              </a:rPr>
              <a:t>,</a:t>
            </a:r>
            <a:r>
              <a:rPr dirty="0" sz="600" spc="-65">
                <a:solidFill>
                  <a:srgbClr val="C1C1C1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...</a:t>
            </a:r>
            <a:r>
              <a:rPr dirty="0" sz="600" spc="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700" spc="-20">
                <a:solidFill>
                  <a:srgbClr val="595959"/>
                </a:solidFill>
                <a:latin typeface="Times New Roman"/>
                <a:cs typeface="Times New Roman"/>
              </a:rPr>
              <a:t>coope,a1'0"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500">
                <a:solidFill>
                  <a:srgbClr val="595959"/>
                </a:solidFill>
                <a:latin typeface="Times New Roman"/>
                <a:cs typeface="Times New Roman"/>
              </a:rPr>
              <a:t>w!l!,</a:t>
            </a:r>
            <a:r>
              <a:rPr dirty="0" sz="500" spc="-4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500" spc="60" b="1">
                <a:solidFill>
                  <a:srgbClr val="595959"/>
                </a:solidFill>
                <a:latin typeface="Arial"/>
                <a:cs typeface="Arial"/>
              </a:rPr>
              <a:t>ll,e</a:t>
            </a:r>
            <a:r>
              <a:rPr dirty="0" sz="500" spc="-50" b="1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U</a:t>
            </a:r>
            <a:r>
              <a:rPr dirty="0" sz="600">
                <a:solidFill>
                  <a:srgbClr val="939393"/>
                </a:solidFill>
                <a:latin typeface="Arial"/>
                <a:cs typeface="Arial"/>
              </a:rPr>
              <a:t>.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S</a:t>
            </a:r>
            <a:r>
              <a:rPr dirty="0" sz="600">
                <a:solidFill>
                  <a:srgbClr val="C1C1C1"/>
                </a:solidFill>
                <a:latin typeface="Arial"/>
                <a:cs typeface="Arial"/>
              </a:rPr>
              <a:t>.</a:t>
            </a:r>
            <a:r>
              <a:rPr dirty="0" sz="600" spc="-10">
                <a:solidFill>
                  <a:srgbClr val="C1C1C1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Times New Roman"/>
                <a:cs typeface="Times New Roman"/>
              </a:rPr>
              <a:t>[)opa•lmMI</a:t>
            </a:r>
            <a:r>
              <a:rPr dirty="0" sz="600" spc="-4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00" spc="-25">
                <a:solidFill>
                  <a:srgbClr val="424242"/>
                </a:solidFill>
                <a:latin typeface="Times New Roman"/>
                <a:cs typeface="Times New Roman"/>
              </a:rPr>
              <a:t>c/.Ag</a:t>
            </a:r>
            <a:r>
              <a:rPr dirty="0" sz="600" spc="-25">
                <a:solidFill>
                  <a:srgbClr val="939393"/>
                </a:solidFill>
                <a:latin typeface="Times New Roman"/>
                <a:cs typeface="Times New Roman"/>
              </a:rPr>
              <a:t>r</a:t>
            </a:r>
            <a:r>
              <a:rPr dirty="0" sz="600" spc="-25">
                <a:solidFill>
                  <a:srgbClr val="595959"/>
                </a:solidFill>
                <a:latin typeface="Times New Roman"/>
                <a:cs typeface="Times New Roman"/>
              </a:rPr>
              <a:t>!C"1!1-</a:t>
            </a:r>
            <a:r>
              <a:rPr dirty="0" sz="600" spc="285">
                <a:solidFill>
                  <a:srgbClr val="595959"/>
                </a:solidFill>
                <a:latin typeface="Times New Roman"/>
                <a:cs typeface="Times New Roman"/>
              </a:rPr>
              <a:t>  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C</a:t>
            </a:r>
            <a:r>
              <a:rPr dirty="0" sz="600" spc="39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Ot</a:t>
            </a:r>
            <a:r>
              <a:rPr dirty="0" sz="600">
                <a:solidFill>
                  <a:srgbClr val="747474"/>
                </a:solidFill>
                <a:latin typeface="Arial"/>
                <a:cs typeface="Arial"/>
              </a:rPr>
              <a:t>an</a:t>
            </a:r>
            <a:r>
              <a:rPr dirty="0" sz="600" spc="-25">
                <a:solidFill>
                  <a:srgbClr val="747474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llttl&lt;,</a:t>
            </a:r>
            <a:r>
              <a:rPr dirty="0" sz="600">
                <a:solidFill>
                  <a:srgbClr val="A8A8A8"/>
                </a:solidFill>
                <a:latin typeface="Arial"/>
                <a:cs typeface="Arial"/>
              </a:rPr>
              <a:t>,</a:t>
            </a:r>
            <a:r>
              <a:rPr dirty="0" sz="600" spc="75">
                <a:solidFill>
                  <a:srgbClr val="A8A8A8"/>
                </a:solidFill>
                <a:latin typeface="Arial"/>
                <a:cs typeface="Arial"/>
              </a:rPr>
              <a:t> </a:t>
            </a:r>
            <a:r>
              <a:rPr dirty="0" sz="550">
                <a:solidFill>
                  <a:srgbClr val="595959"/>
                </a:solidFill>
                <a:latin typeface="Arial"/>
                <a:cs typeface="Arial"/>
              </a:rPr>
              <a:t>0,rl!QOI</a:t>
            </a:r>
            <a:r>
              <a:rPr dirty="0" sz="550" spc="-8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Times New Roman"/>
                <a:cs typeface="Times New Roman"/>
              </a:rPr>
              <a:t>C'Coope,</a:t>
            </a:r>
            <a:r>
              <a:rPr dirty="0" sz="600">
                <a:solidFill>
                  <a:srgbClr val="747474"/>
                </a:solidFill>
                <a:latin typeface="Times New Roman"/>
                <a:cs typeface="Times New Roman"/>
              </a:rPr>
              <a:t>•</a:t>
            </a:r>
            <a:r>
              <a:rPr dirty="0" sz="600" spc="8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live</a:t>
            </a:r>
            <a:r>
              <a:rPr dirty="0" sz="600" spc="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 spc="-10">
                <a:solidFill>
                  <a:srgbClr val="595959"/>
                </a:solidFill>
                <a:latin typeface="Arial"/>
                <a:cs typeface="Arial"/>
              </a:rPr>
              <a:t>Ulen'1on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	</a:t>
            </a:r>
            <a:r>
              <a:rPr dirty="0" sz="650" spc="1255">
                <a:solidFill>
                  <a:srgbClr val="747474"/>
                </a:solidFill>
                <a:latin typeface="Arial"/>
                <a:cs typeface="Arial"/>
              </a:rPr>
              <a:t>y</a:t>
            </a:r>
            <a:r>
              <a:rPr dirty="0" sz="650" spc="-25">
                <a:solidFill>
                  <a:srgbClr val="747474"/>
                </a:solidFill>
                <a:latin typeface="Arial"/>
                <a:cs typeface="Arial"/>
              </a:rPr>
              <a:t> </a:t>
            </a:r>
            <a:r>
              <a:rPr dirty="0" sz="600" spc="55">
                <a:solidFill>
                  <a:srgbClr val="424242"/>
                </a:solidFill>
                <a:latin typeface="Times New Roman"/>
                <a:cs typeface="Times New Roman"/>
              </a:rPr>
              <a:t>o</a:t>
            </a:r>
            <a:r>
              <a:rPr dirty="0" sz="600" spc="55">
                <a:solidFill>
                  <a:srgbClr val="595959"/>
                </a:solidFill>
                <a:latin typeface="Arial"/>
                <a:cs typeface="Arial"/>
              </a:rPr>
              <a:t>KC</a:t>
            </a:r>
            <a:r>
              <a:rPr dirty="0" sz="600" spc="55">
                <a:solidFill>
                  <a:srgbClr val="424242"/>
                </a:solidFill>
                <a:latin typeface="Times New Roman"/>
                <a:cs typeface="Times New Roman"/>
              </a:rPr>
              <a:t>l</a:t>
            </a:r>
            <a:r>
              <a:rPr dirty="0" sz="600" spc="55">
                <a:solidFill>
                  <a:srgbClr val="595959"/>
                </a:solidFill>
                <a:latin typeface="Arial"/>
                <a:cs typeface="Arial"/>
              </a:rPr>
              <a:t>lf\1-</a:t>
            </a:r>
            <a:r>
              <a:rPr dirty="0" sz="600" spc="10">
                <a:solidFill>
                  <a:srgbClr val="595959"/>
                </a:solidFill>
                <a:latin typeface="Arial"/>
                <a:cs typeface="Arial"/>
              </a:rPr>
              <a:t>y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570124" y="9135998"/>
            <a:ext cx="6490335" cy="1555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-60">
                <a:solidFill>
                  <a:srgbClr val="595959"/>
                </a:solidFill>
                <a:latin typeface="Times New Roman"/>
                <a:cs typeface="Times New Roman"/>
              </a:rPr>
              <a:t>Col:eOt'</a:t>
            </a:r>
            <a:r>
              <a:rPr dirty="0" sz="600" spc="-60">
                <a:solidFill>
                  <a:srgbClr val="424242"/>
                </a:solidFill>
                <a:latin typeface="Times New Roman"/>
                <a:cs typeface="Times New Roman"/>
              </a:rPr>
              <a:t>o</a:t>
            </a:r>
            <a:r>
              <a:rPr dirty="0" sz="600" spc="-60">
                <a:solidFill>
                  <a:srgbClr val="747474"/>
                </a:solidFill>
                <a:latin typeface="Times New Roman"/>
                <a:cs typeface="Times New Roman"/>
              </a:rPr>
              <a:t>! </a:t>
            </a:r>
            <a:r>
              <a:rPr dirty="0" sz="600">
                <a:solidFill>
                  <a:srgbClr val="424242"/>
                </a:solidFill>
                <a:latin typeface="Times New Roman"/>
                <a:cs typeface="Times New Roman"/>
              </a:rPr>
              <a:t>,\</a:t>
            </a:r>
            <a:r>
              <a:rPr dirty="0" sz="600" spc="11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•icu'-</a:t>
            </a:r>
            <a:r>
              <a:rPr dirty="0" sz="600">
                <a:solidFill>
                  <a:srgbClr val="747474"/>
                </a:solidFill>
                <a:latin typeface="Times New Roman"/>
                <a:cs typeface="Times New Roman"/>
              </a:rPr>
              <a:t>ur</a:t>
            </a:r>
            <a:r>
              <a:rPr dirty="0" sz="600" spc="350">
                <a:solidFill>
                  <a:srgbClr val="747474"/>
                </a:solidFill>
                <a:latin typeface="Times New Roman"/>
                <a:cs typeface="Times New Roman"/>
              </a:rPr>
              <a:t>  </a:t>
            </a:r>
            <a:r>
              <a:rPr dirty="0" sz="600" spc="75">
                <a:solidFill>
                  <a:srgbClr val="595959"/>
                </a:solidFill>
                <a:latin typeface="Times New Roman"/>
                <a:cs typeface="Times New Roman"/>
              </a:rPr>
              <a:t>l</a:t>
            </a:r>
            <a:r>
              <a:rPr dirty="0" sz="600" spc="17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 spc="114">
                <a:solidFill>
                  <a:srgbClr val="595959"/>
                </a:solidFill>
                <a:latin typeface="Times New Roman"/>
                <a:cs typeface="Times New Roman"/>
              </a:rPr>
              <a:t>"'9{on</a:t>
            </a:r>
            <a:r>
              <a:rPr dirty="0" sz="600" spc="26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 spc="55">
                <a:solidFill>
                  <a:srgbClr val="595959"/>
                </a:solidFill>
                <a:latin typeface="Times New Roman"/>
                <a:cs typeface="Times New Roman"/>
              </a:rPr>
              <a:t>.,..,it.n1u0,,</a:t>
            </a:r>
            <a:r>
              <a:rPr dirty="0" sz="600" spc="55">
                <a:solidFill>
                  <a:srgbClr val="C1C1C1"/>
                </a:solidFill>
                <a:latin typeface="Times New Roman"/>
                <a:cs typeface="Times New Roman"/>
              </a:rPr>
              <a:t>.</a:t>
            </a:r>
            <a:r>
              <a:rPr dirty="0" sz="600" spc="25">
                <a:solidFill>
                  <a:srgbClr val="C1C1C1"/>
                </a:solidFill>
                <a:latin typeface="Times New Roman"/>
                <a:cs typeface="Times New Roman"/>
              </a:rPr>
              <a:t> </a:t>
            </a:r>
            <a:r>
              <a:rPr dirty="0" sz="850" spc="-95">
                <a:solidFill>
                  <a:srgbClr val="595959"/>
                </a:solidFill>
                <a:latin typeface="Arial"/>
                <a:cs typeface="Arial"/>
              </a:rPr>
              <a:t>s:aio</a:t>
            </a:r>
            <a:r>
              <a:rPr dirty="0" sz="850" spc="-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2F2F2F"/>
                </a:solidFill>
                <a:latin typeface="Times New Roman"/>
                <a:cs typeface="Times New Roman"/>
              </a:rPr>
              <a:t>U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n,.,.rarty</a:t>
            </a:r>
            <a:r>
              <a:rPr dirty="0" sz="600" spc="17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Fr•</a:t>
            </a:r>
            <a:r>
              <a:rPr dirty="0" sz="600" spc="13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•Jotl</a:t>
            </a:r>
            <a:r>
              <a:rPr dirty="0" sz="600" spc="19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Copy,ig</a:t>
            </a:r>
            <a:r>
              <a:rPr dirty="0" sz="600">
                <a:solidFill>
                  <a:srgbClr val="747474"/>
                </a:solidFill>
                <a:latin typeface="Arial"/>
                <a:cs typeface="Arial"/>
              </a:rPr>
              <a:t>t&gt;tC&gt;</a:t>
            </a:r>
            <a:r>
              <a:rPr dirty="0" sz="600">
                <a:solidFill>
                  <a:srgbClr val="424242"/>
                </a:solidFill>
                <a:latin typeface="Times New Roman"/>
                <a:cs typeface="Times New Roman"/>
              </a:rPr>
              <a:t>1998</a:t>
            </a:r>
            <a:r>
              <a:rPr dirty="0" sz="600" spc="-2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50" spc="520">
                <a:solidFill>
                  <a:srgbClr val="595959"/>
                </a:solidFill>
                <a:latin typeface="Times New Roman"/>
                <a:cs typeface="Times New Roman"/>
              </a:rPr>
              <a:t>lo&lt;</a:t>
            </a:r>
            <a:r>
              <a:rPr dirty="0" sz="650" spc="180">
                <a:solidFill>
                  <a:srgbClr val="595959"/>
                </a:solidFill>
                <a:latin typeface="Times New Roman"/>
                <a:cs typeface="Times New Roman"/>
              </a:rPr>
              <a:t>  </a:t>
            </a:r>
            <a:r>
              <a:rPr dirty="0" sz="650">
                <a:solidFill>
                  <a:srgbClr val="595959"/>
                </a:solidFill>
                <a:latin typeface="Times New Roman"/>
                <a:cs typeface="Times New Roman"/>
              </a:rPr>
              <a:t>,</a:t>
            </a:r>
            <a:r>
              <a:rPr dirty="0" sz="600">
                <a:solidFill>
                  <a:srgbClr val="424242"/>
                </a:solidFill>
                <a:latin typeface="Times New Roman"/>
                <a:cs typeface="Times New Roman"/>
              </a:rPr>
              <a:t>otvelOpeO</a:t>
            </a:r>
            <a:r>
              <a:rPr dirty="0" sz="600" spc="5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550">
                <a:solidFill>
                  <a:srgbClr val="424242"/>
                </a:solidFill>
                <a:latin typeface="Times New Roman"/>
                <a:cs typeface="Times New Roman"/>
              </a:rPr>
              <a:t>b)</a:t>
            </a:r>
            <a:r>
              <a:rPr dirty="0" sz="550">
                <a:solidFill>
                  <a:srgbClr val="939393"/>
                </a:solidFill>
                <a:latin typeface="Times New Roman"/>
                <a:cs typeface="Times New Roman"/>
              </a:rPr>
              <a:t>•</a:t>
            </a:r>
            <a:r>
              <a:rPr dirty="0" sz="550" spc="-5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the</a:t>
            </a:r>
            <a:r>
              <a:rPr dirty="0" sz="600" spc="7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Umve&lt;lh)</a:t>
            </a:r>
            <a:r>
              <a:rPr dirty="0" sz="600">
                <a:solidFill>
                  <a:srgbClr val="939393"/>
                </a:solidFill>
                <a:latin typeface="Times New Roman"/>
                <a:cs typeface="Times New Roman"/>
              </a:rPr>
              <a:t>•</a:t>
            </a:r>
            <a:r>
              <a:rPr dirty="0" sz="600">
                <a:solidFill>
                  <a:srgbClr val="424242"/>
                </a:solidFill>
                <a:latin typeface="Times New Roman"/>
                <a:cs typeface="Times New Roman"/>
              </a:rPr>
              <a:t>ol</a:t>
            </a:r>
            <a:r>
              <a:rPr dirty="0" sz="600" spc="200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600" spc="-30">
                <a:solidFill>
                  <a:srgbClr val="424242"/>
                </a:solidFill>
                <a:latin typeface="Times New Roman"/>
                <a:cs typeface="Times New Roman"/>
              </a:rPr>
              <a:t>l(t</a:t>
            </a:r>
            <a:r>
              <a:rPr dirty="0" sz="600" spc="-30">
                <a:solidFill>
                  <a:srgbClr val="747474"/>
                </a:solidFill>
                <a:latin typeface="Times New Roman"/>
                <a:cs typeface="Times New Roman"/>
              </a:rPr>
              <a:t>11</a:t>
            </a:r>
            <a:r>
              <a:rPr dirty="0" sz="600" spc="-30">
                <a:solidFill>
                  <a:srgbClr val="595959"/>
                </a:solidFill>
                <a:latin typeface="Times New Roman"/>
                <a:cs typeface="Times New Roman"/>
              </a:rPr>
              <a:t>1ut1.y</a:t>
            </a:r>
            <a:r>
              <a:rPr dirty="0" sz="600" spc="7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Coope,ab..,</a:t>
            </a:r>
            <a:r>
              <a:rPr dirty="0" sz="600" spc="-6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50" spc="-105">
                <a:solidFill>
                  <a:srgbClr val="424242"/>
                </a:solidFill>
                <a:latin typeface="Arial"/>
                <a:cs typeface="Arial"/>
              </a:rPr>
              <a:t>EJ&lt;1emoon</a:t>
            </a:r>
            <a:r>
              <a:rPr dirty="0" sz="650" spc="-2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00" spc="-3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dirty="0" sz="600" spc="-30">
                <a:solidFill>
                  <a:srgbClr val="595959"/>
                </a:solidFill>
                <a:latin typeface="Arial"/>
                <a:cs typeface="Arial"/>
              </a:rPr>
              <a:t>arv,c;e</a:t>
            </a:r>
            <a:r>
              <a:rPr dirty="0" sz="600" spc="-30">
                <a:solidFill>
                  <a:srgbClr val="939393"/>
                </a:solidFill>
                <a:latin typeface="Arial"/>
                <a:cs typeface="Arial"/>
              </a:rPr>
              <a:t>,</a:t>
            </a:r>
            <a:r>
              <a:rPr dirty="0" sz="600">
                <a:solidFill>
                  <a:srgbClr val="939393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Th3</a:t>
            </a:r>
            <a:r>
              <a:rPr dirty="0" sz="600" spc="190">
                <a:solidFill>
                  <a:srgbClr val="595959"/>
                </a:solidFill>
                <a:latin typeface="Times New Roman"/>
                <a:cs typeface="Times New Roman"/>
              </a:rPr>
              <a:t>  </a:t>
            </a:r>
            <a:r>
              <a:rPr dirty="0" sz="550" spc="-10">
                <a:solidFill>
                  <a:srgbClr val="595959"/>
                </a:solidFill>
                <a:latin typeface="Times New Roman"/>
                <a:cs typeface="Times New Roman"/>
              </a:rPr>
              <a:t>public&amp;,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66051" y="9204958"/>
            <a:ext cx="6409055" cy="287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205"/>
              </a:lnSpc>
              <a:spcBef>
                <a:spcPts val="100"/>
              </a:spcBef>
              <a:tabLst>
                <a:tab pos="2913380" algn="l"/>
                <a:tab pos="3971925" algn="l"/>
                <a:tab pos="5278120" algn="l"/>
              </a:tabLst>
            </a:pPr>
            <a:r>
              <a:rPr dirty="0" sz="400">
                <a:solidFill>
                  <a:srgbClr val="595959"/>
                </a:solidFill>
                <a:latin typeface="Arial"/>
                <a:cs typeface="Arial"/>
              </a:rPr>
              <a:t>l&gt;O,'l</a:t>
            </a:r>
            <a:r>
              <a:rPr dirty="0" sz="400" spc="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ma</a:t>
            </a:r>
            <a:r>
              <a:rPr dirty="0" sz="700">
                <a:solidFill>
                  <a:srgbClr val="939393"/>
                </a:solidFill>
                <a:latin typeface="Times New Roman"/>
                <a:cs typeface="Times New Roman"/>
              </a:rPr>
              <a:t>y</a:t>
            </a:r>
            <a:r>
              <a:rPr dirty="0" sz="550">
                <a:solidFill>
                  <a:srgbClr val="595959"/>
                </a:solidFill>
                <a:latin typeface="Times New Roman"/>
                <a:cs typeface="Times New Roman"/>
              </a:rPr>
              <a:t>b&lt;</a:t>
            </a:r>
            <a:r>
              <a:rPr dirty="0" sz="550" spc="250">
                <a:solidFill>
                  <a:srgbClr val="595959"/>
                </a:solidFill>
                <a:latin typeface="Times New Roman"/>
                <a:cs typeface="Times New Roman"/>
              </a:rPr>
              <a:t>  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;,,oovec:d</a:t>
            </a:r>
            <a:r>
              <a:rPr dirty="0" sz="700" spc="6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747474"/>
                </a:solidFill>
                <a:latin typeface="Times New Roman"/>
                <a:cs typeface="Times New Roman"/>
              </a:rPr>
              <a:t>ifl</a:t>
            </a:r>
            <a:r>
              <a:rPr dirty="0" sz="600" spc="30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550" spc="-10">
                <a:solidFill>
                  <a:srgbClr val="595959"/>
                </a:solidFill>
                <a:latin typeface="Times New Roman"/>
                <a:cs typeface="Times New Roman"/>
              </a:rPr>
              <a:t>po&lt;1&gt;0n4</a:t>
            </a:r>
            <a:r>
              <a:rPr dirty="0" sz="550" spc="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1100">
                <a:solidFill>
                  <a:srgbClr val="595959"/>
                </a:solidFill>
                <a:latin typeface="Times New Roman"/>
                <a:cs typeface="Times New Roman"/>
              </a:rPr>
              <a:t>°'</a:t>
            </a:r>
            <a:r>
              <a:rPr dirty="0" sz="750" i="1">
                <a:solidFill>
                  <a:srgbClr val="595959"/>
                </a:solidFill>
                <a:latin typeface="Times New Roman"/>
                <a:cs typeface="Times New Roman"/>
              </a:rPr>
              <a:t>tts</a:t>
            </a:r>
            <a:r>
              <a:rPr dirty="0" sz="750" spc="-65" i="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50" spc="-25" i="1">
                <a:solidFill>
                  <a:srgbClr val="595959"/>
                </a:solidFill>
                <a:latin typeface="Times New Roman"/>
                <a:cs typeface="Times New Roman"/>
              </a:rPr>
              <a:t>eni.w.y</a:t>
            </a:r>
            <a:r>
              <a:rPr dirty="0" sz="750" spc="-45" i="1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 i="1">
                <a:solidFill>
                  <a:srgbClr val="424242"/>
                </a:solidFill>
                <a:latin typeface="Times New Roman"/>
                <a:cs typeface="Times New Roman"/>
              </a:rPr>
              <a:t>lo·</a:t>
            </a:r>
            <a:r>
              <a:rPr dirty="0" sz="700" spc="-55" i="1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550">
                <a:solidFill>
                  <a:srgbClr val="595959"/>
                </a:solidFill>
                <a:latin typeface="Times New Roman"/>
                <a:cs typeface="Times New Roman"/>
              </a:rPr>
              <a:t>eo,,,ca!lonal</a:t>
            </a:r>
            <a:r>
              <a:rPr dirty="0" sz="550" spc="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o-</a:t>
            </a:r>
            <a:r>
              <a:rPr dirty="0" sz="600" spc="5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nonp,ol</a:t>
            </a:r>
            <a:r>
              <a:rPr dirty="0" sz="700" spc="-3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 spc="-50">
                <a:solidFill>
                  <a:srgbClr val="595959"/>
                </a:solidFill>
                <a:latin typeface="Times New Roman"/>
                <a:cs typeface="Times New Roman"/>
              </a:rPr>
              <a:t>-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	</a:t>
            </a:r>
            <a:r>
              <a:rPr dirty="0" sz="700" spc="-20">
                <a:solidFill>
                  <a:srgbClr val="595959"/>
                </a:solidFill>
                <a:latin typeface="Times New Roman"/>
                <a:cs typeface="Times New Roman"/>
              </a:rPr>
              <a:t>O&lt;lly</a:t>
            </a:r>
            <a:r>
              <a:rPr dirty="0" sz="700" spc="-20">
                <a:solidFill>
                  <a:srgbClr val="939393"/>
                </a:solidFill>
                <a:latin typeface="Times New Roman"/>
                <a:cs typeface="Times New Roman"/>
              </a:rPr>
              <a:t>.</a:t>
            </a:r>
            <a:r>
              <a:rPr dirty="0" sz="700" spc="-20">
                <a:solidFill>
                  <a:srgbClr val="424242"/>
                </a:solidFill>
                <a:latin typeface="Times New Roman"/>
                <a:cs typeface="Times New Roman"/>
              </a:rPr>
              <a:t>P</a:t>
            </a:r>
            <a:r>
              <a:rPr dirty="0" sz="700" spc="-20">
                <a:solidFill>
                  <a:srgbClr val="747474"/>
                </a:solidFill>
                <a:latin typeface="Times New Roman"/>
                <a:cs typeface="Times New Roman"/>
              </a:rPr>
              <a:t>ermlllo:!</a:t>
            </a:r>
            <a:r>
              <a:rPr dirty="0" sz="550" spc="-20">
                <a:solidFill>
                  <a:srgbClr val="595959"/>
                </a:solidFill>
                <a:latin typeface="Times New Roman"/>
                <a:cs typeface="Times New Roman"/>
              </a:rPr>
              <a:t>Ulffl</a:t>
            </a:r>
            <a:r>
              <a:rPr dirty="0" sz="550" spc="1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 spc="-10">
                <a:solidFill>
                  <a:srgbClr val="595959"/>
                </a:solidFill>
                <a:latin typeface="Times New Roman"/>
                <a:cs typeface="Times New Roman"/>
              </a:rPr>
              <a:t>'1&gt;1tn</a:t>
            </a:r>
            <a:r>
              <a:rPr dirty="0" sz="650" spc="-10">
                <a:solidFill>
                  <a:srgbClr val="424242"/>
                </a:solidFill>
                <a:latin typeface="Arial"/>
                <a:cs typeface="Arial"/>
              </a:rPr>
              <a:t>p</a:t>
            </a:r>
            <a:r>
              <a:rPr dirty="0" sz="650">
                <a:solidFill>
                  <a:srgbClr val="424242"/>
                </a:solidFill>
                <a:latin typeface="Arial"/>
                <a:cs typeface="Arial"/>
              </a:rPr>
              <a:t>	</a:t>
            </a:r>
            <a:r>
              <a:rPr dirty="0" sz="700">
                <a:solidFill>
                  <a:srgbClr val="424242"/>
                </a:solidFill>
                <a:latin typeface="Times New Roman"/>
                <a:cs typeface="Times New Roman"/>
              </a:rPr>
              <a:t>c,od</a:t>
            </a:r>
            <a:r>
              <a:rPr dirty="0" sz="700" spc="-45">
                <a:solidFill>
                  <a:srgbClr val="424242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939393"/>
                </a:solidFill>
                <a:latin typeface="Times New Roman"/>
                <a:cs typeface="Times New Roman"/>
              </a:rPr>
              <a:t>t</a:t>
            </a:r>
            <a:r>
              <a:rPr dirty="0" sz="700" spc="45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2F2F2F"/>
                </a:solidFill>
                <a:latin typeface="Times New Roman"/>
                <a:cs typeface="Times New Roman"/>
              </a:rPr>
              <a:t>t</a:t>
            </a:r>
            <a:r>
              <a:rPr dirty="0" sz="700">
                <a:solidFill>
                  <a:srgbClr val="747474"/>
                </a:solidFill>
                <a:latin typeface="Times New Roman"/>
                <a:cs typeface="Times New Roman"/>
              </a:rPr>
              <a:t>o</a:t>
            </a:r>
            <a:r>
              <a:rPr dirty="0" sz="700" spc="-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tho</a:t>
            </a:r>
            <a:r>
              <a:rPr dirty="0" sz="600" spc="18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595959"/>
                </a:solidFill>
                <a:latin typeface="Times New Roman"/>
                <a:cs typeface="Times New Roman"/>
              </a:rPr>
              <a:t>aulhof(•J</a:t>
            </a:r>
            <a:r>
              <a:rPr dirty="0" sz="600" spc="2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and</a:t>
            </a:r>
            <a:r>
              <a:rPr dirty="0" sz="700" spc="-2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50" spc="-10">
                <a:solidFill>
                  <a:srgbClr val="595959"/>
                </a:solidFill>
                <a:latin typeface="Times New Roman"/>
                <a:cs typeface="Times New Roman"/>
              </a:rPr>
              <a:t>lndJCle</a:t>
            </a:r>
            <a:r>
              <a:rPr dirty="0" sz="650">
                <a:solidFill>
                  <a:srgbClr val="595959"/>
                </a:solidFill>
                <a:latin typeface="Times New Roman"/>
                <a:cs typeface="Times New Roman"/>
              </a:rPr>
              <a:t>	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copy,¢!</a:t>
            </a:r>
            <a:r>
              <a:rPr dirty="0" sz="800">
                <a:solidFill>
                  <a:srgbClr val="595959"/>
                </a:solidFill>
                <a:latin typeface="Times New Roman"/>
                <a:cs typeface="Times New Roman"/>
              </a:rPr>
              <a:t>notc:e.</a:t>
            </a:r>
            <a:r>
              <a:rPr dirty="0" sz="800" spc="-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 spc="-95">
                <a:solidFill>
                  <a:srgbClr val="424242"/>
                </a:solidFill>
                <a:latin typeface="Times New Roman"/>
                <a:cs typeface="Times New Roman"/>
              </a:rPr>
              <a:t>P\lbC&gt;e1&gt;110n,</a:t>
            </a:r>
            <a:r>
              <a:rPr dirty="0" sz="700" spc="-95">
                <a:solidFill>
                  <a:srgbClr val="747474"/>
                </a:solidFill>
                <a:latin typeface="Times New Roman"/>
                <a:cs typeface="Times New Roman"/>
              </a:rPr>
              <a:t>arc.&gt;</a:t>
            </a:r>
            <a:endParaRPr sz="700">
              <a:latin typeface="Times New Roman"/>
              <a:cs typeface="Times New Roman"/>
            </a:endParaRPr>
          </a:p>
          <a:p>
            <a:pPr marL="17780">
              <a:lnSpc>
                <a:spcPts val="844"/>
              </a:lnSpc>
            </a:pPr>
            <a:r>
              <a:rPr dirty="0" sz="600" spc="-25">
                <a:solidFill>
                  <a:srgbClr val="595959"/>
                </a:solidFill>
                <a:latin typeface="Arial"/>
                <a:cs typeface="Arial"/>
              </a:rPr>
              <a:t>a</a:t>
            </a:r>
            <a:r>
              <a:rPr dirty="0" sz="600" spc="-25">
                <a:solidFill>
                  <a:srgbClr val="A8A8A8"/>
                </a:solidFill>
                <a:latin typeface="Arial"/>
                <a:cs typeface="Arial"/>
              </a:rPr>
              <a:t>l&lt;o</a:t>
            </a:r>
            <a:r>
              <a:rPr dirty="0" sz="600" spc="65">
                <a:solidFill>
                  <a:srgbClr val="A8A8A8"/>
                </a:solidFill>
                <a:latin typeface="Arial"/>
                <a:cs typeface="Arial"/>
              </a:rPr>
              <a:t> </a:t>
            </a:r>
            <a:r>
              <a:rPr dirty="0" sz="600" spc="-10">
                <a:solidFill>
                  <a:srgbClr val="595959"/>
                </a:solidFill>
                <a:latin typeface="Arial"/>
                <a:cs typeface="Arial"/>
              </a:rPr>
              <a:t>av</a:t>
            </a:r>
            <a:r>
              <a:rPr dirty="0" sz="600" spc="-10">
                <a:solidFill>
                  <a:srgbClr val="747474"/>
                </a:solidFill>
                <a:latin typeface="Arial"/>
                <a:cs typeface="Arial"/>
              </a:rPr>
              <a:t>a</a:t>
            </a:r>
            <a:r>
              <a:rPr dirty="0" sz="600" spc="-10">
                <a:solidFill>
                  <a:srgbClr val="939393"/>
                </a:solidFill>
                <a:latin typeface="Arial"/>
                <a:cs typeface="Arial"/>
              </a:rPr>
              <a:t>ik,</a:t>
            </a:r>
            <a:r>
              <a:rPr dirty="0" sz="600" spc="-10">
                <a:solidFill>
                  <a:srgbClr val="595959"/>
                </a:solidFill>
                <a:latin typeface="Arial"/>
                <a:cs typeface="Arial"/>
              </a:rPr>
              <a:t>b!&lt;</a:t>
            </a:r>
            <a:r>
              <a:rPr dirty="0" sz="600" spc="-5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747474"/>
                </a:solidFill>
                <a:latin typeface="Times New Roman"/>
                <a:cs typeface="Times New Roman"/>
              </a:rPr>
              <a:t>o-</a:t>
            </a:r>
            <a:r>
              <a:rPr dirty="0" sz="700" spc="95">
                <a:solidFill>
                  <a:srgbClr val="747474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Ill&lt;'</a:t>
            </a:r>
            <a:r>
              <a:rPr dirty="0" sz="600" spc="1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W()'id</a:t>
            </a:r>
            <a:r>
              <a:rPr dirty="0" sz="600" spc="-4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800" spc="-40">
                <a:solidFill>
                  <a:srgbClr val="595959"/>
                </a:solidFill>
                <a:latin typeface="Times New Roman"/>
                <a:cs typeface="Times New Roman"/>
              </a:rPr>
              <a:t>w,o,-</a:t>
            </a:r>
            <a:r>
              <a:rPr dirty="0" sz="80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Web</a:t>
            </a:r>
            <a:r>
              <a:rPr dirty="0" sz="600" spc="-45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a!</a:t>
            </a:r>
            <a:r>
              <a:rPr dirty="0" sz="600" spc="31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l'lllp</a:t>
            </a:r>
            <a:r>
              <a:rPr dirty="0" sz="600">
                <a:solidFill>
                  <a:srgbClr val="A8A8A8"/>
                </a:solidFill>
                <a:latin typeface="Arial"/>
                <a:cs typeface="Arial"/>
              </a:rPr>
              <a:t>l'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"'"'</a:t>
            </a:r>
            <a:r>
              <a:rPr dirty="0" sz="600">
                <a:solidFill>
                  <a:srgbClr val="747474"/>
                </a:solidFill>
                <a:latin typeface="Arial"/>
                <a:cs typeface="Arial"/>
              </a:rPr>
              <a:t>""</a:t>
            </a:r>
            <a:r>
              <a:rPr dirty="0" sz="600">
                <a:solidFill>
                  <a:srgbClr val="939393"/>
                </a:solidFill>
                <a:latin typeface="Arial"/>
                <a:cs typeface="Arial"/>
              </a:rPr>
              <a:t>·</a:t>
            </a:r>
            <a:r>
              <a:rPr dirty="0" sz="600">
                <a:solidFill>
                  <a:srgbClr val="747474"/>
                </a:solidFill>
                <a:latin typeface="Arial"/>
                <a:cs typeface="Arial"/>
              </a:rPr>
              <a:t>ca</a:t>
            </a:r>
            <a:r>
              <a:rPr dirty="0" sz="600">
                <a:solidFill>
                  <a:srgbClr val="C1C1C1"/>
                </a:solidFill>
                <a:latin typeface="Arial"/>
                <a:cs typeface="Arial"/>
              </a:rPr>
              <a:t>,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uk)'</a:t>
            </a:r>
            <a:r>
              <a:rPr dirty="0" sz="600">
                <a:solidFill>
                  <a:srgbClr val="747474"/>
                </a:solidFill>
                <a:latin typeface="Arial"/>
                <a:cs typeface="Arial"/>
              </a:rPr>
              <a:t>.</a:t>
            </a:r>
            <a:r>
              <a:rPr dirty="0" sz="600" spc="120">
                <a:solidFill>
                  <a:srgbClr val="747474"/>
                </a:solidFill>
                <a:latin typeface="Arial"/>
                <a:cs typeface="Arial"/>
              </a:rPr>
              <a:t> </a:t>
            </a:r>
            <a:r>
              <a:rPr dirty="0" sz="600" spc="50">
                <a:solidFill>
                  <a:srgbClr val="747474"/>
                </a:solidFill>
                <a:latin typeface="Arial"/>
                <a:cs typeface="Arial"/>
              </a:rPr>
              <a:t>u</a:t>
            </a:r>
            <a:r>
              <a:rPr dirty="0" sz="600" spc="165">
                <a:solidFill>
                  <a:srgbClr val="747474"/>
                </a:solidFill>
                <a:latin typeface="Arial"/>
                <a:cs typeface="Arial"/>
              </a:rPr>
              <a:t> 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tnUl!'d</a:t>
            </a:r>
            <a:r>
              <a:rPr dirty="0" sz="600" spc="-3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7</a:t>
            </a:r>
            <a:r>
              <a:rPr dirty="0" sz="600">
                <a:solidFill>
                  <a:srgbClr val="747474"/>
                </a:solidFill>
                <a:latin typeface="Arial"/>
                <a:cs typeface="Arial"/>
              </a:rPr>
              <a:t>•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1&amp;92</a:t>
            </a:r>
            <a:r>
              <a:rPr dirty="0" sz="600" spc="34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00" spc="-80">
                <a:solidFill>
                  <a:srgbClr val="424242"/>
                </a:solidFill>
                <a:latin typeface="Arial"/>
                <a:cs typeface="Arial"/>
              </a:rPr>
              <a:t>Re111</a:t>
            </a:r>
            <a:r>
              <a:rPr dirty="0" sz="600" spc="-80">
                <a:solidFill>
                  <a:srgbClr val="747474"/>
                </a:solidFill>
                <a:latin typeface="Arial"/>
                <a:cs typeface="Arial"/>
              </a:rPr>
              <a:t>1ed</a:t>
            </a:r>
            <a:r>
              <a:rPr dirty="0" sz="600">
                <a:solidFill>
                  <a:srgbClr val="747474"/>
                </a:solidFill>
                <a:latin typeface="Arial"/>
                <a:cs typeface="Arial"/>
              </a:rPr>
              <a:t> </a:t>
            </a:r>
            <a:r>
              <a:rPr dirty="0" sz="600" spc="-50">
                <a:solidFill>
                  <a:srgbClr val="595959"/>
                </a:solidFill>
                <a:latin typeface="Arial"/>
                <a:cs typeface="Arial"/>
              </a:rPr>
              <a:t>6</a:t>
            </a:r>
            <a:r>
              <a:rPr dirty="0" sz="600" spc="-50">
                <a:solidFill>
                  <a:srgbClr val="939393"/>
                </a:solidFill>
                <a:latin typeface="Arial"/>
                <a:cs typeface="Arial"/>
              </a:rPr>
              <a:t>·</a:t>
            </a:r>
            <a:r>
              <a:rPr dirty="0" sz="600" spc="-50">
                <a:solidFill>
                  <a:srgbClr val="424242"/>
                </a:solidFill>
                <a:latin typeface="Arial"/>
                <a:cs typeface="Arial"/>
              </a:rPr>
              <a:t>1119</a:t>
            </a:r>
            <a:r>
              <a:rPr dirty="0" sz="600" spc="-50">
                <a:solidFill>
                  <a:srgbClr val="747474"/>
                </a:solidFill>
                <a:latin typeface="Arial"/>
                <a:cs typeface="Arial"/>
              </a:rPr>
              <a:t>6</a:t>
            </a:r>
            <a:r>
              <a:rPr dirty="0" sz="600" spc="-50">
                <a:solidFill>
                  <a:srgbClr val="C1C1C1"/>
                </a:solidFill>
                <a:latin typeface="Arial"/>
                <a:cs typeface="Arial"/>
              </a:rPr>
              <a:t>,</a:t>
            </a:r>
            <a:r>
              <a:rPr dirty="0" sz="600" spc="-45">
                <a:solidFill>
                  <a:srgbClr val="C1C1C1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424242"/>
                </a:solidFill>
                <a:latin typeface="Arial"/>
                <a:cs typeface="Arial"/>
              </a:rPr>
              <a:t>La</a:t>
            </a:r>
            <a:r>
              <a:rPr dirty="0" sz="600">
                <a:solidFill>
                  <a:srgbClr val="939393"/>
                </a:solidFill>
                <a:latin typeface="Arial"/>
                <a:cs typeface="Arial"/>
              </a:rPr>
              <a:t>ll</a:t>
            </a:r>
            <a:r>
              <a:rPr dirty="0" sz="600" spc="350">
                <a:solidFill>
                  <a:srgbClr val="939393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595959"/>
                </a:solidFill>
                <a:latin typeface="Times New Roman"/>
                <a:cs typeface="Times New Roman"/>
              </a:rPr>
              <a:t>pr,,,tod</a:t>
            </a:r>
            <a:r>
              <a:rPr dirty="0" sz="650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50">
                <a:solidFill>
                  <a:srgbClr val="424242"/>
                </a:solidFill>
                <a:latin typeface="Times New Roman"/>
                <a:cs typeface="Times New Roman"/>
              </a:rPr>
              <a:t>6</a:t>
            </a:r>
            <a:r>
              <a:rPr dirty="0" sz="650">
                <a:solidFill>
                  <a:srgbClr val="939393"/>
                </a:solidFill>
                <a:latin typeface="Times New Roman"/>
                <a:cs typeface="Times New Roman"/>
              </a:rPr>
              <a:t>-</a:t>
            </a:r>
            <a:r>
              <a:rPr dirty="0" sz="650">
                <a:solidFill>
                  <a:srgbClr val="424242"/>
                </a:solidFill>
                <a:latin typeface="Times New Roman"/>
                <a:cs typeface="Times New Roman"/>
              </a:rPr>
              <a:t>199!</a:t>
            </a:r>
            <a:r>
              <a:rPr dirty="0" sz="650">
                <a:solidFill>
                  <a:srgbClr val="939393"/>
                </a:solidFill>
                <a:latin typeface="Times New Roman"/>
                <a:cs typeface="Times New Roman"/>
              </a:rPr>
              <a:t>.</a:t>
            </a:r>
            <a:r>
              <a:rPr dirty="0" sz="650" spc="40">
                <a:solidFill>
                  <a:srgbClr val="939393"/>
                </a:solidFill>
                <a:latin typeface="Times New Roman"/>
                <a:cs typeface="Times New Roman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3000</a:t>
            </a:r>
            <a:r>
              <a:rPr dirty="0" sz="600" spc="10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>
                <a:solidFill>
                  <a:srgbClr val="595959"/>
                </a:solidFill>
                <a:latin typeface="Arial"/>
                <a:cs typeface="Arial"/>
              </a:rPr>
              <a:t>oop.</a:t>
            </a:r>
            <a:r>
              <a:rPr dirty="0" sz="600">
                <a:solidFill>
                  <a:srgbClr val="747474"/>
                </a:solidFill>
                <a:latin typeface="Arial"/>
                <a:cs typeface="Arial"/>
              </a:rPr>
              <a:t>el</a:t>
            </a:r>
            <a:r>
              <a:rPr dirty="0" sz="600">
                <a:solidFill>
                  <a:srgbClr val="C1C1C1"/>
                </a:solidFill>
                <a:latin typeface="Arial"/>
                <a:cs typeface="Arial"/>
              </a:rPr>
              <a:t>.</a:t>
            </a:r>
            <a:r>
              <a:rPr dirty="0" sz="600" spc="15">
                <a:solidFill>
                  <a:srgbClr val="C1C1C1"/>
                </a:solidFill>
                <a:latin typeface="Arial"/>
                <a:cs typeface="Arial"/>
              </a:rPr>
              <a:t> </a:t>
            </a:r>
            <a:r>
              <a:rPr dirty="0" sz="600" spc="50">
                <a:solidFill>
                  <a:srgbClr val="595959"/>
                </a:solidFill>
                <a:latin typeface="Arial"/>
                <a:cs typeface="Arial"/>
              </a:rPr>
              <a:t>)300</a:t>
            </a:r>
            <a:r>
              <a:rPr dirty="0" sz="600" spc="-75">
                <a:solidFill>
                  <a:srgbClr val="595959"/>
                </a:solidFill>
                <a:latin typeface="Arial"/>
                <a:cs typeface="Arial"/>
              </a:rPr>
              <a:t> </a:t>
            </a:r>
            <a:r>
              <a:rPr dirty="0" sz="600" spc="-50">
                <a:solidFill>
                  <a:srgbClr val="595959"/>
                </a:solidFill>
                <a:latin typeface="Times New Roman"/>
                <a:cs typeface="Times New Roman"/>
              </a:rPr>
              <a:t>COfllO•</a:t>
            </a:r>
            <a:r>
              <a:rPr dirty="0" sz="600" spc="-4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600" spc="-25">
                <a:solidFill>
                  <a:srgbClr val="424242"/>
                </a:solidFill>
                <a:latin typeface="Arial"/>
                <a:cs typeface="Arial"/>
              </a:rPr>
              <a:t>IO</a:t>
            </a:r>
            <a:r>
              <a:rPr dirty="0" sz="600" spc="-60">
                <a:solidFill>
                  <a:srgbClr val="424242"/>
                </a:solidFill>
                <a:latin typeface="Arial"/>
                <a:cs typeface="Arial"/>
              </a:rPr>
              <a:t> </a:t>
            </a:r>
            <a:r>
              <a:rPr dirty="0" sz="650" spc="-10">
                <a:solidFill>
                  <a:srgbClr val="424242"/>
                </a:solidFill>
                <a:latin typeface="Times New Roman"/>
                <a:cs typeface="Times New Roman"/>
              </a:rPr>
              <a:t>dale</a:t>
            </a:r>
            <a:r>
              <a:rPr dirty="0" sz="650" spc="-10">
                <a:solidFill>
                  <a:srgbClr val="A8A8A8"/>
                </a:solidFill>
                <a:latin typeface="Times New Roman"/>
                <a:cs typeface="Times New Roman"/>
              </a:rPr>
              <a:t>.</a:t>
            </a:r>
            <a:endParaRPr sz="6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4089" y="4172698"/>
            <a:ext cx="2383034" cy="1575627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6113967" y="1642384"/>
            <a:ext cx="23495" cy="165100"/>
          </a:xfrm>
          <a:custGeom>
            <a:avLst/>
            <a:gdLst/>
            <a:ahLst/>
            <a:cxnLst/>
            <a:rect l="l" t="t" r="r" b="b"/>
            <a:pathLst>
              <a:path w="23495" h="165100">
                <a:moveTo>
                  <a:pt x="22913" y="164896"/>
                </a:moveTo>
                <a:lnTo>
                  <a:pt x="0" y="164896"/>
                </a:lnTo>
                <a:lnTo>
                  <a:pt x="0" y="0"/>
                </a:lnTo>
                <a:lnTo>
                  <a:pt x="22913" y="0"/>
                </a:lnTo>
                <a:lnTo>
                  <a:pt x="22913" y="164896"/>
                </a:lnTo>
                <a:close/>
              </a:path>
            </a:pathLst>
          </a:custGeom>
          <a:solidFill>
            <a:srgbClr val="E9F4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678296" y="1963006"/>
            <a:ext cx="23495" cy="165100"/>
          </a:xfrm>
          <a:custGeom>
            <a:avLst/>
            <a:gdLst/>
            <a:ahLst/>
            <a:cxnLst/>
            <a:rect l="l" t="t" r="r" b="b"/>
            <a:pathLst>
              <a:path w="23494" h="165100">
                <a:moveTo>
                  <a:pt x="22913" y="164896"/>
                </a:moveTo>
                <a:lnTo>
                  <a:pt x="0" y="164896"/>
                </a:lnTo>
                <a:lnTo>
                  <a:pt x="0" y="0"/>
                </a:lnTo>
                <a:lnTo>
                  <a:pt x="22913" y="0"/>
                </a:lnTo>
                <a:lnTo>
                  <a:pt x="22913" y="164896"/>
                </a:lnTo>
                <a:close/>
              </a:path>
            </a:pathLst>
          </a:custGeom>
          <a:solidFill>
            <a:srgbClr val="E9F4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3416224" y="2297368"/>
            <a:ext cx="23495" cy="165100"/>
          </a:xfrm>
          <a:custGeom>
            <a:avLst/>
            <a:gdLst/>
            <a:ahLst/>
            <a:cxnLst/>
            <a:rect l="l" t="t" r="r" b="b"/>
            <a:pathLst>
              <a:path w="23495" h="165100">
                <a:moveTo>
                  <a:pt x="22913" y="164896"/>
                </a:moveTo>
                <a:lnTo>
                  <a:pt x="0" y="164896"/>
                </a:lnTo>
                <a:lnTo>
                  <a:pt x="0" y="0"/>
                </a:lnTo>
                <a:lnTo>
                  <a:pt x="22913" y="0"/>
                </a:lnTo>
                <a:lnTo>
                  <a:pt x="22913" y="164896"/>
                </a:lnTo>
                <a:close/>
              </a:path>
            </a:pathLst>
          </a:custGeom>
          <a:solidFill>
            <a:srgbClr val="E9F4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4845835" y="2805783"/>
            <a:ext cx="23495" cy="165100"/>
          </a:xfrm>
          <a:custGeom>
            <a:avLst/>
            <a:gdLst/>
            <a:ahLst/>
            <a:cxnLst/>
            <a:rect l="l" t="t" r="r" b="b"/>
            <a:pathLst>
              <a:path w="23495" h="165100">
                <a:moveTo>
                  <a:pt x="22913" y="164896"/>
                </a:moveTo>
                <a:lnTo>
                  <a:pt x="0" y="164896"/>
                </a:lnTo>
                <a:lnTo>
                  <a:pt x="0" y="0"/>
                </a:lnTo>
                <a:lnTo>
                  <a:pt x="22913" y="0"/>
                </a:lnTo>
                <a:lnTo>
                  <a:pt x="22913" y="164896"/>
                </a:lnTo>
                <a:close/>
              </a:path>
            </a:pathLst>
          </a:custGeom>
          <a:solidFill>
            <a:srgbClr val="E9F4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4102791" y="3905058"/>
            <a:ext cx="23495" cy="165100"/>
          </a:xfrm>
          <a:custGeom>
            <a:avLst/>
            <a:gdLst/>
            <a:ahLst/>
            <a:cxnLst/>
            <a:rect l="l" t="t" r="r" b="b"/>
            <a:pathLst>
              <a:path w="23495" h="165100">
                <a:moveTo>
                  <a:pt x="22913" y="164896"/>
                </a:moveTo>
                <a:lnTo>
                  <a:pt x="0" y="164896"/>
                </a:lnTo>
                <a:lnTo>
                  <a:pt x="0" y="0"/>
                </a:lnTo>
                <a:lnTo>
                  <a:pt x="22913" y="0"/>
                </a:lnTo>
                <a:lnTo>
                  <a:pt x="22913" y="164896"/>
                </a:lnTo>
                <a:close/>
              </a:path>
            </a:pathLst>
          </a:custGeom>
          <a:solidFill>
            <a:srgbClr val="E9F4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6656662" y="4047047"/>
            <a:ext cx="23495" cy="165100"/>
          </a:xfrm>
          <a:custGeom>
            <a:avLst/>
            <a:gdLst/>
            <a:ahLst/>
            <a:cxnLst/>
            <a:rect l="l" t="t" r="r" b="b"/>
            <a:pathLst>
              <a:path w="23495" h="165100">
                <a:moveTo>
                  <a:pt x="22913" y="164896"/>
                </a:moveTo>
                <a:lnTo>
                  <a:pt x="0" y="164896"/>
                </a:lnTo>
                <a:lnTo>
                  <a:pt x="0" y="0"/>
                </a:lnTo>
                <a:lnTo>
                  <a:pt x="22913" y="0"/>
                </a:lnTo>
                <a:lnTo>
                  <a:pt x="22913" y="164896"/>
                </a:lnTo>
                <a:close/>
              </a:path>
            </a:pathLst>
          </a:custGeom>
          <a:solidFill>
            <a:srgbClr val="E9F4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318881" y="203539"/>
            <a:ext cx="6830695" cy="4006215"/>
          </a:xfrm>
          <a:prstGeom prst="rect">
            <a:avLst/>
          </a:prstGeom>
        </p:spPr>
        <p:txBody>
          <a:bodyPr wrap="square" lIns="0" tIns="1282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750" b="1">
                <a:solidFill>
                  <a:srgbClr val="46504B"/>
                </a:solidFill>
                <a:latin typeface="Arial"/>
                <a:cs typeface="Arial"/>
              </a:rPr>
              <a:t>Kentucky</a:t>
            </a:r>
            <a:r>
              <a:rPr dirty="0" sz="1750" spc="325" b="1">
                <a:solidFill>
                  <a:srgbClr val="46504B"/>
                </a:solidFill>
                <a:latin typeface="Arial"/>
                <a:cs typeface="Arial"/>
              </a:rPr>
              <a:t> </a:t>
            </a:r>
            <a:r>
              <a:rPr dirty="0" sz="1750" b="1">
                <a:solidFill>
                  <a:srgbClr val="46504B"/>
                </a:solidFill>
                <a:latin typeface="Arial"/>
                <a:cs typeface="Arial"/>
              </a:rPr>
              <a:t>Forage</a:t>
            </a:r>
            <a:r>
              <a:rPr dirty="0" sz="1750" spc="265" b="1">
                <a:solidFill>
                  <a:srgbClr val="46504B"/>
                </a:solidFill>
                <a:latin typeface="Arial"/>
                <a:cs typeface="Arial"/>
              </a:rPr>
              <a:t> </a:t>
            </a:r>
            <a:r>
              <a:rPr dirty="0" sz="1750" spc="-20" b="1">
                <a:solidFill>
                  <a:srgbClr val="46504B"/>
                </a:solidFill>
                <a:latin typeface="Arial"/>
                <a:cs typeface="Arial"/>
              </a:rPr>
              <a:t>News</a:t>
            </a:r>
            <a:endParaRPr sz="1750">
              <a:latin typeface="Arial"/>
              <a:cs typeface="Arial"/>
            </a:endParaRPr>
          </a:p>
          <a:p>
            <a:pPr marL="14604">
              <a:lnSpc>
                <a:spcPct val="100000"/>
              </a:lnSpc>
              <a:spcBef>
                <a:spcPts val="550"/>
              </a:spcBef>
            </a:pPr>
            <a:r>
              <a:rPr dirty="0" sz="1050" spc="75">
                <a:solidFill>
                  <a:srgbClr val="282B28"/>
                </a:solidFill>
                <a:latin typeface="Arial"/>
                <a:cs typeface="Arial"/>
              </a:rPr>
              <a:t>Keeping</a:t>
            </a:r>
            <a:r>
              <a:rPr dirty="0" sz="1050" spc="-7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1050" spc="75">
                <a:solidFill>
                  <a:srgbClr val="282B28"/>
                </a:solidFill>
                <a:latin typeface="Arial"/>
                <a:cs typeface="Arial"/>
              </a:rPr>
              <a:t>Forage</a:t>
            </a:r>
            <a:r>
              <a:rPr dirty="0" sz="1050" spc="75">
                <a:solidFill>
                  <a:srgbClr val="46504B"/>
                </a:solidFill>
                <a:latin typeface="Arial"/>
                <a:cs typeface="Arial"/>
              </a:rPr>
              <a:t>-</a:t>
            </a:r>
            <a:r>
              <a:rPr dirty="0" sz="1050" spc="70">
                <a:solidFill>
                  <a:srgbClr val="282B28"/>
                </a:solidFill>
                <a:latin typeface="Arial"/>
                <a:cs typeface="Arial"/>
              </a:rPr>
              <a:t>Livestock</a:t>
            </a:r>
            <a:r>
              <a:rPr dirty="0" sz="1050" spc="9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1050" spc="75">
                <a:solidFill>
                  <a:srgbClr val="282B28"/>
                </a:solidFill>
                <a:latin typeface="Arial"/>
                <a:cs typeface="Arial"/>
              </a:rPr>
              <a:t>producers</a:t>
            </a:r>
            <a:r>
              <a:rPr dirty="0" sz="1050" spc="9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1050" spc="55">
                <a:solidFill>
                  <a:srgbClr val="282B28"/>
                </a:solidFill>
                <a:latin typeface="Arial"/>
                <a:cs typeface="Arial"/>
              </a:rPr>
              <a:t>in</a:t>
            </a:r>
            <a:r>
              <a:rPr dirty="0" sz="1050" spc="8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1050" spc="60">
                <a:solidFill>
                  <a:srgbClr val="363D38"/>
                </a:solidFill>
                <a:latin typeface="Arial"/>
                <a:cs typeface="Arial"/>
              </a:rPr>
              <a:t>Kent</a:t>
            </a:r>
            <a:r>
              <a:rPr dirty="0" sz="1050" spc="60">
                <a:solidFill>
                  <a:srgbClr val="161816"/>
                </a:solidFill>
                <a:latin typeface="Arial"/>
                <a:cs typeface="Arial"/>
              </a:rPr>
              <a:t>uc</a:t>
            </a:r>
            <a:r>
              <a:rPr dirty="0" sz="1050" spc="60">
                <a:solidFill>
                  <a:srgbClr val="363D38"/>
                </a:solidFill>
                <a:latin typeface="Arial"/>
                <a:cs typeface="Arial"/>
              </a:rPr>
              <a:t>ky</a:t>
            </a:r>
            <a:r>
              <a:rPr dirty="0" sz="1050" spc="1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1050" spc="75">
                <a:solidFill>
                  <a:srgbClr val="282B28"/>
                </a:solidFill>
                <a:latin typeface="Arial"/>
                <a:cs typeface="Arial"/>
              </a:rPr>
              <a:t>informed</a:t>
            </a:r>
            <a:endParaRPr sz="105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5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</a:pPr>
            <a:r>
              <a:rPr dirty="0" u="heavy" sz="1350">
                <a:solidFill>
                  <a:srgbClr val="282B2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Forage</a:t>
            </a:r>
            <a:r>
              <a:rPr dirty="0" u="heavy" sz="1350" spc="200">
                <a:solidFill>
                  <a:srgbClr val="282B2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350">
                <a:solidFill>
                  <a:srgbClr val="282B2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Timely</a:t>
            </a:r>
            <a:r>
              <a:rPr dirty="0" u="heavy" sz="1350" spc="235">
                <a:solidFill>
                  <a:srgbClr val="282B2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350">
                <a:solidFill>
                  <a:srgbClr val="363D3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Tips:</a:t>
            </a:r>
            <a:r>
              <a:rPr dirty="0" u="heavy" sz="1350" spc="180">
                <a:solidFill>
                  <a:srgbClr val="363D3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350" spc="-10">
                <a:solidFill>
                  <a:srgbClr val="282B2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August</a:t>
            </a:r>
            <a:endParaRPr sz="1350">
              <a:latin typeface="Arial"/>
              <a:cs typeface="Arial"/>
            </a:endParaRPr>
          </a:p>
          <a:p>
            <a:pPr marL="474980" marR="201930" indent="172720">
              <a:lnSpc>
                <a:spcPct val="107600"/>
              </a:lnSpc>
              <a:spcBef>
                <a:spcPts val="170"/>
              </a:spcBef>
            </a:pP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Do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NOT</a:t>
            </a:r>
            <a:r>
              <a:rPr dirty="0" sz="950" spc="9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graze</a:t>
            </a:r>
            <a:r>
              <a:rPr dirty="0" sz="950" spc="5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cool</a:t>
            </a:r>
            <a:r>
              <a:rPr dirty="0" sz="950" spc="20">
                <a:solidFill>
                  <a:srgbClr val="363D38"/>
                </a:solidFill>
                <a:latin typeface="Arial"/>
                <a:cs typeface="Arial"/>
              </a:rPr>
              <a:t>-s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eason pastu</a:t>
            </a:r>
            <a:r>
              <a:rPr dirty="0" sz="950" spc="20">
                <a:solidFill>
                  <a:srgbClr val="363D38"/>
                </a:solidFill>
                <a:latin typeface="Arial"/>
                <a:cs typeface="Arial"/>
              </a:rPr>
              <a:t>res</a:t>
            </a:r>
            <a:r>
              <a:rPr dirty="0" sz="950" spc="3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363D38"/>
                </a:solidFill>
                <a:latin typeface="Arial"/>
                <a:cs typeface="Arial"/>
              </a:rPr>
              <a:t>closer</a:t>
            </a:r>
            <a:r>
              <a:rPr dirty="0" sz="950" spc="13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than</a:t>
            </a:r>
            <a:r>
              <a:rPr dirty="0" sz="950" spc="-2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3</a:t>
            </a:r>
            <a:r>
              <a:rPr dirty="0" sz="950" spc="1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4</a:t>
            </a:r>
            <a:r>
              <a:rPr dirty="0" sz="950" spc="3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363D38"/>
                </a:solidFill>
                <a:latin typeface="Arial"/>
                <a:cs typeface="Arial"/>
              </a:rPr>
              <a:t>inches</a:t>
            </a:r>
            <a:r>
              <a:rPr dirty="0" sz="950" spc="20">
                <a:solidFill>
                  <a:srgbClr val="8A9389"/>
                </a:solidFill>
                <a:latin typeface="Arial"/>
                <a:cs typeface="Arial"/>
              </a:rPr>
              <a:t>.</a:t>
            </a:r>
            <a:r>
              <a:rPr dirty="0" sz="950" spc="-10">
                <a:solidFill>
                  <a:srgbClr val="8A9389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363D38"/>
                </a:solidFill>
                <a:latin typeface="Arial"/>
                <a:cs typeface="Arial"/>
              </a:rPr>
              <a:t>This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 will</a:t>
            </a:r>
            <a:r>
              <a:rPr dirty="0" sz="950" spc="-55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help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to</a:t>
            </a:r>
            <a:r>
              <a:rPr dirty="0" sz="950" spc="-5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conserve</a:t>
            </a:r>
            <a:r>
              <a:rPr dirty="0" sz="950" spc="4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soi</a:t>
            </a:r>
            <a:r>
              <a:rPr dirty="0" sz="950" spc="20">
                <a:solidFill>
                  <a:srgbClr val="46504B"/>
                </a:solidFill>
                <a:latin typeface="Arial"/>
                <a:cs typeface="Arial"/>
              </a:rPr>
              <a:t>l</a:t>
            </a:r>
            <a:r>
              <a:rPr dirty="0" sz="950" spc="5">
                <a:solidFill>
                  <a:srgbClr val="46504B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moisture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282B28"/>
                </a:solidFill>
                <a:latin typeface="Arial"/>
                <a:cs typeface="Arial"/>
              </a:rPr>
              <a:t>and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prevent</a:t>
            </a:r>
            <a:r>
              <a:rPr dirty="0" sz="950" spc="1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overheating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of</a:t>
            </a:r>
            <a:r>
              <a:rPr dirty="0" sz="950" spc="1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crowns</a:t>
            </a:r>
            <a:r>
              <a:rPr dirty="0" sz="950" spc="-10">
                <a:solidFill>
                  <a:srgbClr val="8EC8BF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604520">
              <a:lnSpc>
                <a:spcPct val="100000"/>
              </a:lnSpc>
              <a:spcBef>
                <a:spcPts val="265"/>
              </a:spcBef>
            </a:pP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If</a:t>
            </a:r>
            <a:r>
              <a:rPr dirty="0" sz="950" spc="2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drought</a:t>
            </a:r>
            <a:r>
              <a:rPr dirty="0" sz="950" spc="1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cond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iti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ons</a:t>
            </a:r>
            <a:r>
              <a:rPr dirty="0" sz="950" spc="1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lim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pasture</a:t>
            </a:r>
            <a:r>
              <a:rPr dirty="0" sz="950" spc="1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gro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vlth</a:t>
            </a:r>
            <a:r>
              <a:rPr dirty="0" sz="950">
                <a:solidFill>
                  <a:srgbClr val="6E8090"/>
                </a:solidFill>
                <a:latin typeface="Arial"/>
                <a:cs typeface="Arial"/>
              </a:rPr>
              <a:t>,</a:t>
            </a:r>
            <a:r>
              <a:rPr dirty="0" sz="950" spc="100">
                <a:solidFill>
                  <a:srgbClr val="6E8090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close</a:t>
            </a:r>
            <a:r>
              <a:rPr dirty="0" sz="950" spc="10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off</a:t>
            </a:r>
            <a:r>
              <a:rPr dirty="0" sz="950" spc="10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pastures</a:t>
            </a:r>
            <a:r>
              <a:rPr dirty="0" sz="950" spc="1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1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f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eed</a:t>
            </a:r>
            <a:r>
              <a:rPr dirty="0" sz="950" spc="1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hay</a:t>
            </a:r>
            <a:r>
              <a:rPr dirty="0" sz="950" spc="-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46504B"/>
                </a:solidFill>
                <a:latin typeface="Arial"/>
                <a:cs typeface="Arial"/>
              </a:rPr>
              <a:t>i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n</a:t>
            </a:r>
            <a:r>
              <a:rPr dirty="0" sz="950" spc="-1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1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sacr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ifi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ce</a:t>
            </a:r>
            <a:r>
              <a:rPr dirty="0" sz="950" spc="2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82B28"/>
                </a:solidFill>
                <a:latin typeface="Arial"/>
                <a:cs typeface="Arial"/>
              </a:rPr>
              <a:t>area</a:t>
            </a:r>
            <a:r>
              <a:rPr dirty="0" sz="950" spc="-10">
                <a:solidFill>
                  <a:srgbClr val="A8BAAA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479425" marR="154305" indent="125095">
              <a:lnSpc>
                <a:spcPct val="104400"/>
              </a:lnSpc>
              <a:spcBef>
                <a:spcPts val="145"/>
              </a:spcBef>
            </a:pP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Graze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warm</a:t>
            </a:r>
            <a:r>
              <a:rPr dirty="0" sz="950" spc="6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season</a:t>
            </a:r>
            <a:r>
              <a:rPr dirty="0" sz="950" spc="-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annuals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or</a:t>
            </a:r>
            <a:r>
              <a:rPr dirty="0" sz="950" spc="1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perennials</a:t>
            </a:r>
            <a:r>
              <a:rPr dirty="0" sz="950" spc="1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allow</a:t>
            </a:r>
            <a:r>
              <a:rPr dirty="0" sz="950" spc="-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cool</a:t>
            </a:r>
            <a:r>
              <a:rPr dirty="0" sz="950" spc="-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season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grasses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-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recover</a:t>
            </a:r>
            <a:r>
              <a:rPr dirty="0" sz="950" spc="19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20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to</a:t>
            </a:r>
            <a:r>
              <a:rPr dirty="0" sz="950" spc="12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avo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d</a:t>
            </a:r>
            <a:r>
              <a:rPr dirty="0" sz="950" spc="-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82B28"/>
                </a:solidFill>
                <a:latin typeface="Arial"/>
                <a:cs typeface="Arial"/>
              </a:rPr>
              <a:t>endophyte</a:t>
            </a:r>
            <a:r>
              <a:rPr dirty="0" sz="950" spc="-10">
                <a:solidFill>
                  <a:srgbClr val="46504B"/>
                </a:solidFill>
                <a:latin typeface="Arial"/>
                <a:cs typeface="Arial"/>
              </a:rPr>
              <a:t>­ 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nfected</a:t>
            </a:r>
            <a:r>
              <a:rPr dirty="0" sz="950" spc="2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363D38"/>
                </a:solidFill>
                <a:latin typeface="Arial"/>
                <a:cs typeface="Arial"/>
              </a:rPr>
              <a:t>f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escue</a:t>
            </a:r>
            <a:r>
              <a:rPr dirty="0" sz="950" spc="-10">
                <a:solidFill>
                  <a:srgbClr val="A8BAAA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479425" marR="384175" indent="135890">
              <a:lnSpc>
                <a:spcPct val="107600"/>
              </a:lnSpc>
              <a:spcBef>
                <a:spcPts val="180"/>
              </a:spcBef>
            </a:pP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After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first</a:t>
            </a:r>
            <a:r>
              <a:rPr dirty="0" sz="950" spc="8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good</a:t>
            </a:r>
            <a:r>
              <a:rPr dirty="0" sz="950" spc="-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rain</a:t>
            </a:r>
            <a:r>
              <a:rPr dirty="0" sz="950" spc="-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82B28"/>
                </a:solidFill>
                <a:latin typeface="Arial"/>
                <a:cs typeface="Arial"/>
              </a:rPr>
              <a:t>in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August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,</a:t>
            </a:r>
            <a:r>
              <a:rPr dirty="0" sz="950" spc="-1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seed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nter</a:t>
            </a:r>
            <a:r>
              <a:rPr dirty="0" sz="950" spc="1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annuals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(such</a:t>
            </a:r>
            <a:r>
              <a:rPr dirty="0" sz="95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as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small grains</a:t>
            </a:r>
            <a:r>
              <a:rPr dirty="0" sz="950" spc="10">
                <a:solidFill>
                  <a:srgbClr val="8A9389"/>
                </a:solidFill>
                <a:latin typeface="Arial"/>
                <a:cs typeface="Arial"/>
              </a:rPr>
              <a:t>,</a:t>
            </a:r>
            <a:r>
              <a:rPr dirty="0" sz="950">
                <a:solidFill>
                  <a:srgbClr val="8A9389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ryegrass</a:t>
            </a:r>
            <a:r>
              <a:rPr dirty="0" sz="950" spc="10">
                <a:solidFill>
                  <a:srgbClr val="8A9389"/>
                </a:solidFill>
                <a:latin typeface="Arial"/>
                <a:cs typeface="Arial"/>
              </a:rPr>
              <a:t>,</a:t>
            </a:r>
            <a:r>
              <a:rPr dirty="0" sz="950" spc="85">
                <a:solidFill>
                  <a:srgbClr val="8A9389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cr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mson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clover.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and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brassicas)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for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late</a:t>
            </a:r>
            <a:r>
              <a:rPr dirty="0" sz="950" spc="-8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363D38"/>
                </a:solidFill>
                <a:latin typeface="Arial"/>
                <a:cs typeface="Arial"/>
              </a:rPr>
              <a:t>f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all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early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spring</a:t>
            </a:r>
            <a:r>
              <a:rPr dirty="0" sz="950" spc="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82B28"/>
                </a:solidFill>
                <a:latin typeface="Arial"/>
                <a:cs typeface="Arial"/>
              </a:rPr>
              <a:t>graz</a:t>
            </a:r>
            <a:r>
              <a:rPr dirty="0" sz="950" spc="-10">
                <a:solidFill>
                  <a:srgbClr val="46504B"/>
                </a:solidFill>
                <a:latin typeface="Arial"/>
                <a:cs typeface="Arial"/>
              </a:rPr>
              <a:t>i</a:t>
            </a:r>
            <a:r>
              <a:rPr dirty="0" sz="950" spc="-10">
                <a:solidFill>
                  <a:srgbClr val="282B28"/>
                </a:solidFill>
                <a:latin typeface="Arial"/>
                <a:cs typeface="Arial"/>
              </a:rPr>
              <a:t>ng</a:t>
            </a:r>
            <a:r>
              <a:rPr dirty="0" sz="950" spc="-10">
                <a:solidFill>
                  <a:srgbClr val="ACCCC6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488315" marR="275590" indent="118110">
              <a:lnSpc>
                <a:spcPct val="104400"/>
              </a:lnSpc>
              <a:spcBef>
                <a:spcPts val="180"/>
              </a:spcBef>
            </a:pP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Plant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l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falfa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after</a:t>
            </a:r>
            <a:r>
              <a:rPr dirty="0" sz="950" spc="10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first</a:t>
            </a:r>
            <a:r>
              <a:rPr dirty="0" sz="950" spc="5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good</a:t>
            </a:r>
            <a:r>
              <a:rPr dirty="0" sz="950" spc="-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ra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</a:t>
            </a:r>
            <a:r>
              <a:rPr dirty="0" sz="950" spc="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August</a:t>
            </a:r>
            <a:r>
              <a:rPr dirty="0" sz="950" spc="1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allow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sufficient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si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ze</a:t>
            </a:r>
            <a:r>
              <a:rPr dirty="0" sz="950" spc="14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going</a:t>
            </a:r>
            <a:r>
              <a:rPr dirty="0" sz="950" spc="-7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int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wi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nter</a:t>
            </a:r>
            <a:r>
              <a:rPr dirty="0" sz="950" spc="1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229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reduce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potent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ial</a:t>
            </a:r>
            <a:r>
              <a:rPr dirty="0" sz="950" spc="6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for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sclerotinia</a:t>
            </a:r>
            <a:r>
              <a:rPr dirty="0" sz="950" spc="114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82B28"/>
                </a:solidFill>
                <a:latin typeface="Arial"/>
                <a:cs typeface="Arial"/>
              </a:rPr>
              <a:t>damage</a:t>
            </a:r>
            <a:r>
              <a:rPr dirty="0" sz="950" spc="-10">
                <a:solidFill>
                  <a:srgbClr val="6B726B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609600">
              <a:lnSpc>
                <a:spcPct val="100000"/>
              </a:lnSpc>
              <a:spcBef>
                <a:spcPts val="305"/>
              </a:spcBef>
            </a:pP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Cons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ider</a:t>
            </a:r>
            <a:r>
              <a:rPr dirty="0" sz="950" spc="85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renovation</a:t>
            </a:r>
            <a:r>
              <a:rPr dirty="0" sz="950" spc="16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of</a:t>
            </a:r>
            <a:r>
              <a:rPr dirty="0" sz="950" spc="1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cool-season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grass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pastures</a:t>
            </a:r>
            <a:r>
              <a:rPr dirty="0" sz="950" spc="10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that</a:t>
            </a:r>
            <a:r>
              <a:rPr dirty="0" sz="950" spc="15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have</a:t>
            </a:r>
            <a:r>
              <a:rPr dirty="0" sz="950" spc="12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82B28"/>
                </a:solidFill>
                <a:latin typeface="Arial"/>
                <a:cs typeface="Arial"/>
              </a:rPr>
              <a:t>thinned</a:t>
            </a:r>
            <a:r>
              <a:rPr dirty="0" sz="950" spc="-10">
                <a:solidFill>
                  <a:srgbClr val="A8BAAA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487680" marR="142240" indent="125730">
              <a:lnSpc>
                <a:spcPct val="100000"/>
              </a:lnSpc>
              <a:spcBef>
                <a:spcPts val="145"/>
              </a:spcBef>
            </a:pP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In</a:t>
            </a:r>
            <a:r>
              <a:rPr dirty="0" sz="950" spc="2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m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id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-August</a:t>
            </a:r>
            <a:r>
              <a:rPr dirty="0" sz="950" spc="1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1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early</a:t>
            </a:r>
            <a:r>
              <a:rPr dirty="0" sz="950" spc="11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September</a:t>
            </a:r>
            <a:r>
              <a:rPr dirty="0" sz="950">
                <a:solidFill>
                  <a:srgbClr val="5D5E5B"/>
                </a:solidFill>
                <a:latin typeface="Arial"/>
                <a:cs typeface="Arial"/>
              </a:rPr>
              <a:t>,</a:t>
            </a:r>
            <a:r>
              <a:rPr dirty="0" sz="950" spc="20">
                <a:solidFill>
                  <a:srgbClr val="5D5E5B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exclude</a:t>
            </a:r>
            <a:r>
              <a:rPr dirty="0" sz="950" spc="7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livestock</a:t>
            </a:r>
            <a:r>
              <a:rPr dirty="0" sz="950" spc="2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from</a:t>
            </a:r>
            <a:r>
              <a:rPr dirty="0" sz="950" spc="1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pastures</a:t>
            </a:r>
            <a:r>
              <a:rPr dirty="0" sz="950" spc="1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to</a:t>
            </a:r>
            <a:r>
              <a:rPr dirty="0" sz="950" spc="9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282B28"/>
                </a:solidFill>
                <a:latin typeface="Times New Roman"/>
                <a:cs typeface="Times New Roman"/>
              </a:rPr>
              <a:t>be</a:t>
            </a:r>
            <a:r>
              <a:rPr dirty="0" sz="1000" spc="114">
                <a:solidFill>
                  <a:srgbClr val="282B28"/>
                </a:solidFill>
                <a:latin typeface="Times New Roman"/>
                <a:cs typeface="Times New Roman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stockpiled</a:t>
            </a:r>
            <a:r>
              <a:rPr dirty="0" sz="950" spc="229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app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l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</a:t>
            </a:r>
            <a:r>
              <a:rPr dirty="0" sz="95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60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lb</a:t>
            </a:r>
            <a:r>
              <a:rPr dirty="0" sz="950" spc="20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1000" spc="-45">
                <a:solidFill>
                  <a:srgbClr val="282B28"/>
                </a:solidFill>
                <a:latin typeface="Times New Roman"/>
                <a:cs typeface="Times New Roman"/>
              </a:rPr>
              <a:t>NIA</a:t>
            </a:r>
            <a:r>
              <a:rPr dirty="0" sz="1000" spc="135">
                <a:solidFill>
                  <a:srgbClr val="282B28"/>
                </a:solidFill>
                <a:latin typeface="Times New Roman"/>
                <a:cs typeface="Times New Roman"/>
              </a:rPr>
              <a:t> </a:t>
            </a:r>
            <a:r>
              <a:rPr dirty="0" sz="950" spc="-25">
                <a:solidFill>
                  <a:srgbClr val="282B28"/>
                </a:solidFill>
                <a:latin typeface="Arial"/>
                <a:cs typeface="Arial"/>
              </a:rPr>
              <a:t>and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any</a:t>
            </a:r>
            <a:r>
              <a:rPr dirty="0" sz="950" spc="5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ne</a:t>
            </a:r>
            <a:r>
              <a:rPr dirty="0" sz="950">
                <a:solidFill>
                  <a:srgbClr val="8EC8BF"/>
                </a:solidFill>
                <a:latin typeface="Arial"/>
                <a:cs typeface="Arial"/>
              </a:rPr>
              <a:t>.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eded</a:t>
            </a:r>
            <a:r>
              <a:rPr dirty="0" sz="950" spc="10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lime</a:t>
            </a:r>
            <a:r>
              <a:rPr dirty="0" sz="950">
                <a:solidFill>
                  <a:srgbClr val="46504B"/>
                </a:solidFill>
                <a:latin typeface="Arial"/>
                <a:cs typeface="Arial"/>
              </a:rPr>
              <a:t>,</a:t>
            </a:r>
            <a:r>
              <a:rPr dirty="0" sz="950" spc="50">
                <a:solidFill>
                  <a:srgbClr val="46504B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82B28"/>
                </a:solidFill>
                <a:latin typeface="Arial"/>
                <a:cs typeface="Arial"/>
              </a:rPr>
              <a:t>P</a:t>
            </a:r>
            <a:r>
              <a:rPr dirty="0" sz="950" spc="9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-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1000" spc="-25">
                <a:solidFill>
                  <a:srgbClr val="282B28"/>
                </a:solidFill>
                <a:latin typeface="Arial"/>
                <a:cs typeface="Arial"/>
              </a:rPr>
              <a:t>K.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>
              <a:latin typeface="Arial"/>
              <a:cs typeface="Arial"/>
            </a:endParaRPr>
          </a:p>
          <a:p>
            <a:pPr marL="24765">
              <a:lnSpc>
                <a:spcPct val="100000"/>
              </a:lnSpc>
              <a:spcBef>
                <a:spcPts val="855"/>
              </a:spcBef>
            </a:pPr>
            <a:r>
              <a:rPr dirty="0" u="heavy" sz="1350">
                <a:solidFill>
                  <a:srgbClr val="161816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Renova</a:t>
            </a:r>
            <a:r>
              <a:rPr dirty="0" u="heavy" sz="1350">
                <a:solidFill>
                  <a:srgbClr val="363D3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tion</a:t>
            </a:r>
            <a:r>
              <a:rPr dirty="0" u="heavy" sz="1350" spc="175">
                <a:solidFill>
                  <a:srgbClr val="363D3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350" spc="75">
                <a:solidFill>
                  <a:srgbClr val="363D3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Tips</a:t>
            </a:r>
            <a:r>
              <a:rPr dirty="0" u="heavy" sz="1350" spc="-75">
                <a:solidFill>
                  <a:srgbClr val="363D3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350">
                <a:solidFill>
                  <a:srgbClr val="363D3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tor</a:t>
            </a:r>
            <a:r>
              <a:rPr dirty="0" u="heavy" sz="1350" spc="225">
                <a:solidFill>
                  <a:srgbClr val="363D3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350">
                <a:solidFill>
                  <a:srgbClr val="282B2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Novel</a:t>
            </a:r>
            <a:r>
              <a:rPr dirty="0" u="heavy" sz="1350" spc="50">
                <a:solidFill>
                  <a:srgbClr val="282B2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350">
                <a:solidFill>
                  <a:srgbClr val="161816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Endophyte</a:t>
            </a:r>
            <a:r>
              <a:rPr dirty="0" u="heavy" sz="1350" spc="210">
                <a:solidFill>
                  <a:srgbClr val="161816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350">
                <a:solidFill>
                  <a:srgbClr val="282B2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Tall</a:t>
            </a:r>
            <a:r>
              <a:rPr dirty="0" u="heavy" sz="1350" spc="40">
                <a:solidFill>
                  <a:srgbClr val="282B28"/>
                </a:solidFill>
                <a:uFill>
                  <a:solidFill>
                    <a:srgbClr val="282B28"/>
                  </a:solidFill>
                </a:uFill>
                <a:latin typeface="Arial"/>
                <a:cs typeface="Arial"/>
              </a:rPr>
              <a:t> Fescue</a:t>
            </a:r>
            <a:endParaRPr sz="1350">
              <a:latin typeface="Arial"/>
              <a:cs typeface="Arial"/>
            </a:endParaRPr>
          </a:p>
          <a:p>
            <a:pPr algn="just" marL="31750" marR="5080" indent="273685">
              <a:lnSpc>
                <a:spcPct val="99700"/>
              </a:lnSpc>
              <a:spcBef>
                <a:spcPts val="80"/>
              </a:spcBef>
            </a:pP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Time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is</a:t>
            </a:r>
            <a:r>
              <a:rPr dirty="0" sz="950" spc="7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count</a:t>
            </a:r>
            <a:r>
              <a:rPr dirty="0" sz="950" spc="10">
                <a:solidFill>
                  <a:srgbClr val="46504B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ng</a:t>
            </a:r>
            <a:r>
              <a:rPr dirty="0" sz="950" spc="9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do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w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</a:t>
            </a:r>
            <a:r>
              <a:rPr dirty="0" sz="950" spc="1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wit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h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only</a:t>
            </a:r>
            <a:r>
              <a:rPr dirty="0" sz="950" spc="-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month</a:t>
            </a:r>
            <a:r>
              <a:rPr dirty="0" sz="950" spc="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unt</a:t>
            </a:r>
            <a:r>
              <a:rPr dirty="0" sz="950" spc="10">
                <a:solidFill>
                  <a:srgbClr val="46504B"/>
                </a:solidFill>
                <a:latin typeface="Arial"/>
                <a:cs typeface="Arial"/>
              </a:rPr>
              <a:t>il</a:t>
            </a:r>
            <a:r>
              <a:rPr dirty="0" sz="950" spc="70">
                <a:solidFill>
                  <a:srgbClr val="46504B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deal</a:t>
            </a:r>
            <a:r>
              <a:rPr dirty="0" sz="950" spc="9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Tall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Fe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sc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u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e</a:t>
            </a:r>
            <a:r>
              <a:rPr dirty="0" sz="950" spc="11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planting</a:t>
            </a:r>
            <a:r>
              <a:rPr dirty="0" sz="950" spc="7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time</a:t>
            </a:r>
            <a:r>
              <a:rPr dirty="0" sz="950" spc="-5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depend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ng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on</a:t>
            </a:r>
            <a:r>
              <a:rPr dirty="0" sz="950" spc="12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where</a:t>
            </a:r>
            <a:r>
              <a:rPr dirty="0" sz="950" spc="14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-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are</a:t>
            </a:r>
            <a:r>
              <a:rPr dirty="0" sz="950" spc="4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46504B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the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fescue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belt</a:t>
            </a:r>
            <a:r>
              <a:rPr dirty="0" sz="950" spc="10">
                <a:solidFill>
                  <a:srgbClr val="8A9389"/>
                </a:solidFill>
                <a:latin typeface="Arial"/>
                <a:cs typeface="Arial"/>
              </a:rPr>
              <a:t>.</a:t>
            </a:r>
            <a:r>
              <a:rPr dirty="0" sz="950" spc="325">
                <a:solidFill>
                  <a:srgbClr val="8A9389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Plan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on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seed</a:t>
            </a:r>
            <a:r>
              <a:rPr dirty="0" sz="950" spc="10">
                <a:solidFill>
                  <a:srgbClr val="46504B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ng</a:t>
            </a:r>
            <a:r>
              <a:rPr dirty="0" sz="950" spc="1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September</a:t>
            </a:r>
            <a:r>
              <a:rPr dirty="0" sz="950" spc="2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1-15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in</a:t>
            </a:r>
            <a:r>
              <a:rPr dirty="0" sz="950" spc="5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most</a:t>
            </a:r>
            <a:r>
              <a:rPr dirty="0" sz="950" spc="5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of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Kentucky</a:t>
            </a:r>
            <a:r>
              <a:rPr dirty="0" sz="950" spc="10">
                <a:solidFill>
                  <a:srgbClr val="ACCCC6"/>
                </a:solidFill>
                <a:latin typeface="Arial"/>
                <a:cs typeface="Arial"/>
              </a:rPr>
              <a:t>.</a:t>
            </a:r>
            <a:r>
              <a:rPr dirty="0" sz="950" spc="70">
                <a:solidFill>
                  <a:srgbClr val="ACCCC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e</a:t>
            </a:r>
            <a:r>
              <a:rPr dirty="0" sz="950" spc="13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Spray-Wait-Spray-Plant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renovation</a:t>
            </a:r>
            <a:r>
              <a:rPr dirty="0" sz="950" spc="2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plan</a:t>
            </a:r>
            <a:r>
              <a:rPr dirty="0" sz="950" spc="-2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requ</a:t>
            </a:r>
            <a:r>
              <a:rPr dirty="0" sz="950" spc="-1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res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the</a:t>
            </a:r>
            <a:r>
              <a:rPr dirty="0" sz="950" spc="14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first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ap</a:t>
            </a:r>
            <a:r>
              <a:rPr dirty="0" sz="950" spc="3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l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ca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ti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on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f</a:t>
            </a:r>
            <a:r>
              <a:rPr dirty="0" sz="950" spc="229">
                <a:solidFill>
                  <a:srgbClr val="363D38"/>
                </a:solidFill>
                <a:latin typeface="Arial"/>
                <a:cs typeface="Arial"/>
              </a:rPr>
              <a:t>  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385">
                <a:solidFill>
                  <a:srgbClr val="363D38"/>
                </a:solidFill>
                <a:latin typeface="Arial"/>
                <a:cs typeface="Arial"/>
              </a:rPr>
              <a:t> 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hosate</a:t>
            </a:r>
            <a:r>
              <a:rPr dirty="0" sz="950" spc="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30-40 da</a:t>
            </a:r>
            <a:r>
              <a:rPr dirty="0" sz="950" spc="250">
                <a:solidFill>
                  <a:srgbClr val="161816"/>
                </a:solidFill>
                <a:latin typeface="Arial"/>
                <a:cs typeface="Arial"/>
              </a:rPr>
              <a:t>  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before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planting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follo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we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d</a:t>
            </a:r>
            <a:r>
              <a:rPr dirty="0" sz="950" spc="1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by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another</a:t>
            </a:r>
            <a:r>
              <a:rPr dirty="0" sz="950" spc="229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applicat</a:t>
            </a:r>
            <a:r>
              <a:rPr dirty="0" sz="950">
                <a:solidFill>
                  <a:srgbClr val="46504B"/>
                </a:solidFill>
                <a:latin typeface="Arial"/>
                <a:cs typeface="Arial"/>
              </a:rPr>
              <a:t>i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on</a:t>
            </a:r>
            <a:r>
              <a:rPr dirty="0" sz="950" spc="13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just</a:t>
            </a:r>
            <a:r>
              <a:rPr dirty="0" sz="950" spc="14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before</a:t>
            </a:r>
            <a:r>
              <a:rPr dirty="0" sz="950" spc="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82B28"/>
                </a:solidFill>
                <a:latin typeface="Arial"/>
                <a:cs typeface="Arial"/>
              </a:rPr>
              <a:t>planting</a:t>
            </a:r>
            <a:r>
              <a:rPr dirty="0" sz="950" spc="-10">
                <a:solidFill>
                  <a:srgbClr val="A8BAAA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3365390" y="5947877"/>
            <a:ext cx="18415" cy="165100"/>
          </a:xfrm>
          <a:custGeom>
            <a:avLst/>
            <a:gdLst/>
            <a:ahLst/>
            <a:cxnLst/>
            <a:rect l="l" t="t" r="r" b="b"/>
            <a:pathLst>
              <a:path w="18414" h="165100">
                <a:moveTo>
                  <a:pt x="18331" y="164896"/>
                </a:moveTo>
                <a:lnTo>
                  <a:pt x="0" y="164896"/>
                </a:lnTo>
                <a:lnTo>
                  <a:pt x="0" y="0"/>
                </a:lnTo>
                <a:lnTo>
                  <a:pt x="18331" y="0"/>
                </a:lnTo>
                <a:lnTo>
                  <a:pt x="18331" y="164896"/>
                </a:lnTo>
                <a:close/>
              </a:path>
            </a:pathLst>
          </a:custGeom>
          <a:solidFill>
            <a:srgbClr val="E9F4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4629532" y="8664002"/>
            <a:ext cx="13970" cy="165100"/>
          </a:xfrm>
          <a:custGeom>
            <a:avLst/>
            <a:gdLst/>
            <a:ahLst/>
            <a:cxnLst/>
            <a:rect l="l" t="t" r="r" b="b"/>
            <a:pathLst>
              <a:path w="13970" h="165100">
                <a:moveTo>
                  <a:pt x="13748" y="164896"/>
                </a:moveTo>
                <a:lnTo>
                  <a:pt x="0" y="164896"/>
                </a:lnTo>
                <a:lnTo>
                  <a:pt x="0" y="0"/>
                </a:lnTo>
                <a:lnTo>
                  <a:pt x="13748" y="0"/>
                </a:lnTo>
                <a:lnTo>
                  <a:pt x="13748" y="164896"/>
                </a:lnTo>
                <a:close/>
              </a:path>
            </a:pathLst>
          </a:custGeom>
          <a:solidFill>
            <a:srgbClr val="E9F4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 txBox="1"/>
          <p:nvPr/>
        </p:nvSpPr>
        <p:spPr>
          <a:xfrm>
            <a:off x="355104" y="5939959"/>
            <a:ext cx="6890384" cy="302450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algn="just" marL="12700" marR="12065" indent="271780">
              <a:lnSpc>
                <a:spcPct val="101200"/>
              </a:lnSpc>
              <a:spcBef>
                <a:spcPts val="85"/>
              </a:spcBef>
            </a:pP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Walk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fields</a:t>
            </a:r>
            <a:r>
              <a:rPr dirty="0" sz="950" spc="2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to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be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renovated</a:t>
            </a:r>
            <a:r>
              <a:rPr dirty="0" sz="950" spc="7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scout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for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weeds</a:t>
            </a:r>
            <a:r>
              <a:rPr dirty="0" sz="950" spc="10">
                <a:solidFill>
                  <a:srgbClr val="A8BAAA"/>
                </a:solidFill>
                <a:latin typeface="Arial"/>
                <a:cs typeface="Arial"/>
              </a:rPr>
              <a:t>.</a:t>
            </a:r>
            <a:r>
              <a:rPr dirty="0" sz="950" spc="315">
                <a:solidFill>
                  <a:srgbClr val="A8BAAA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Are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there</a:t>
            </a:r>
            <a:r>
              <a:rPr dirty="0" sz="950" spc="-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problem</a:t>
            </a:r>
            <a:r>
              <a:rPr dirty="0" sz="950" spc="1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weeds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that</a:t>
            </a:r>
            <a:r>
              <a:rPr dirty="0" sz="950" spc="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m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ght</a:t>
            </a:r>
            <a:r>
              <a:rPr dirty="0" sz="950" spc="1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need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an</a:t>
            </a:r>
            <a:r>
              <a:rPr dirty="0" sz="950" spc="-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herbicide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treatment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in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additional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l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yphosate?</a:t>
            </a:r>
            <a:r>
              <a:rPr dirty="0" sz="950" spc="4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example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would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be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areas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where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horsenettle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or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tall</a:t>
            </a:r>
            <a:r>
              <a:rPr dirty="0" sz="950" spc="-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ironweed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are</a:t>
            </a:r>
            <a:r>
              <a:rPr dirty="0" sz="950" spc="2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present</a:t>
            </a:r>
            <a:r>
              <a:rPr dirty="0" sz="95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as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these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weeds</a:t>
            </a:r>
            <a:r>
              <a:rPr dirty="0" sz="950" spc="-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may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not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be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killed</a:t>
            </a:r>
            <a:r>
              <a:rPr dirty="0" sz="950" spc="-6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by</a:t>
            </a:r>
            <a:r>
              <a:rPr dirty="0" sz="950" spc="1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gtyphosate</a:t>
            </a:r>
            <a:r>
              <a:rPr dirty="0" sz="950" spc="10">
                <a:solidFill>
                  <a:srgbClr val="46504B"/>
                </a:solidFill>
                <a:latin typeface="Arial"/>
                <a:cs typeface="Arial"/>
              </a:rPr>
              <a:t>.</a:t>
            </a:r>
            <a:r>
              <a:rPr dirty="0" sz="950" spc="365">
                <a:solidFill>
                  <a:srgbClr val="46504B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Consider</a:t>
            </a:r>
            <a:r>
              <a:rPr dirty="0" sz="950" spc="1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using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broadleaf</a:t>
            </a:r>
            <a:r>
              <a:rPr dirty="0" sz="950" spc="1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herbicide</a:t>
            </a:r>
            <a:r>
              <a:rPr dirty="0" sz="950" spc="1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effective</a:t>
            </a:r>
            <a:r>
              <a:rPr dirty="0" sz="950" spc="1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on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these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weeds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(and/or</a:t>
            </a:r>
            <a:r>
              <a:rPr dirty="0" sz="950" spc="10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other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target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weeds)</a:t>
            </a:r>
            <a:r>
              <a:rPr dirty="0" sz="950" spc="-10">
                <a:solidFill>
                  <a:srgbClr val="8A9389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algn="just" marL="14604">
              <a:lnSpc>
                <a:spcPts val="1140"/>
              </a:lnSpc>
            </a:pP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Only</a:t>
            </a:r>
            <a:r>
              <a:rPr dirty="0" sz="950" spc="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use</a:t>
            </a:r>
            <a:r>
              <a:rPr dirty="0" sz="950" spc="1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herbicides</a:t>
            </a:r>
            <a:r>
              <a:rPr dirty="0" sz="950" spc="1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that have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short</a:t>
            </a:r>
            <a:r>
              <a:rPr dirty="0" sz="950" spc="1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1050" spc="-85" b="1">
                <a:solidFill>
                  <a:srgbClr val="161816"/>
                </a:solidFill>
                <a:latin typeface="Arial"/>
                <a:cs typeface="Arial"/>
              </a:rPr>
              <a:t>waiting</a:t>
            </a:r>
            <a:r>
              <a:rPr dirty="0" sz="1050" spc="155" b="1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periods</a:t>
            </a:r>
            <a:r>
              <a:rPr dirty="0" sz="950" spc="1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from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time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sp</a:t>
            </a:r>
            <a:r>
              <a:rPr dirty="0" sz="950">
                <a:solidFill>
                  <a:srgbClr val="46504B"/>
                </a:solidFill>
                <a:latin typeface="Arial"/>
                <a:cs typeface="Arial"/>
              </a:rPr>
              <a:t>r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ay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until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time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2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seed</a:t>
            </a:r>
            <a:r>
              <a:rPr dirty="0" sz="950" spc="-10">
                <a:solidFill>
                  <a:srgbClr val="8A9389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marL="20955" marR="16510" indent="-2540">
              <a:lnSpc>
                <a:spcPct val="97500"/>
              </a:lnSpc>
              <a:spcBef>
                <a:spcPts val="675"/>
              </a:spcBef>
            </a:pP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Order</a:t>
            </a:r>
            <a:r>
              <a:rPr dirty="0" sz="950" spc="2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your</a:t>
            </a:r>
            <a:r>
              <a:rPr dirty="0" sz="950" spc="1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seed</a:t>
            </a:r>
            <a:r>
              <a:rPr dirty="0" sz="950" spc="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now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if</a:t>
            </a:r>
            <a:r>
              <a:rPr dirty="0" sz="950" spc="1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-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haven</a:t>
            </a:r>
            <a:r>
              <a:rPr dirty="0" sz="950">
                <a:solidFill>
                  <a:srgbClr val="46504B"/>
                </a:solidFill>
                <a:latin typeface="Arial"/>
                <a:cs typeface="Arial"/>
              </a:rPr>
              <a:t>'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</a:t>
            </a:r>
            <a:r>
              <a:rPr dirty="0" sz="950" spc="9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already</a:t>
            </a:r>
            <a:r>
              <a:rPr dirty="0" sz="950" spc="355">
                <a:solidFill>
                  <a:srgbClr val="161816"/>
                </a:solidFill>
                <a:latin typeface="Arial"/>
                <a:cs typeface="Arial"/>
              </a:rPr>
              <a:t> 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1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variety</a:t>
            </a:r>
            <a:r>
              <a:rPr dirty="0" sz="950" spc="1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choose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is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likely</a:t>
            </a:r>
            <a:r>
              <a:rPr dirty="0" sz="950" spc="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not</a:t>
            </a:r>
            <a:r>
              <a:rPr dirty="0" sz="950" spc="-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available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on</a:t>
            </a:r>
            <a:r>
              <a:rPr dirty="0" sz="950" spc="3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store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shelves</a:t>
            </a:r>
            <a:r>
              <a:rPr dirty="0" sz="950">
                <a:solidFill>
                  <a:srgbClr val="46504B"/>
                </a:solidFill>
                <a:latin typeface="Arial"/>
                <a:cs typeface="Arial"/>
              </a:rPr>
              <a:t>,</a:t>
            </a:r>
            <a:r>
              <a:rPr dirty="0" sz="950" spc="35">
                <a:solidFill>
                  <a:srgbClr val="46504B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so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talk</a:t>
            </a:r>
            <a:r>
              <a:rPr dirty="0" sz="95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161816"/>
                </a:solidFill>
                <a:latin typeface="Arial"/>
                <a:cs typeface="Arial"/>
              </a:rPr>
              <a:t>your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seed</a:t>
            </a:r>
            <a:r>
              <a:rPr dirty="0" sz="950" spc="-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dea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l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er</a:t>
            </a:r>
            <a:r>
              <a:rPr dirty="0" sz="950" spc="1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make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sure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they</a:t>
            </a:r>
            <a:r>
              <a:rPr dirty="0" sz="950" spc="-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have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your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seed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when</a:t>
            </a:r>
            <a:r>
              <a:rPr dirty="0" sz="950" spc="-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need</a:t>
            </a:r>
            <a:r>
              <a:rPr dirty="0" sz="950" spc="-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1000" spc="10">
                <a:solidFill>
                  <a:srgbClr val="282B28"/>
                </a:solidFill>
                <a:latin typeface="Arial"/>
                <a:cs typeface="Arial"/>
              </a:rPr>
              <a:t>it</a:t>
            </a:r>
            <a:r>
              <a:rPr dirty="0" sz="1000" spc="10">
                <a:solidFill>
                  <a:srgbClr val="5D5E5B"/>
                </a:solidFill>
                <a:latin typeface="Arial"/>
                <a:cs typeface="Arial"/>
              </a:rPr>
              <a:t>.</a:t>
            </a:r>
            <a:r>
              <a:rPr dirty="0" sz="1000" spc="305">
                <a:solidFill>
                  <a:srgbClr val="5D5E5B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282B28"/>
                </a:solidFill>
                <a:latin typeface="Arial"/>
                <a:cs typeface="Arial"/>
              </a:rPr>
              <a:t>Make</a:t>
            </a:r>
            <a:r>
              <a:rPr dirty="0" sz="950" spc="6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sure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get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variety</a:t>
            </a:r>
            <a:r>
              <a:rPr dirty="0" sz="950" spc="9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-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order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-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check</a:t>
            </a:r>
            <a:r>
              <a:rPr dirty="0" sz="950" spc="10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to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make</a:t>
            </a:r>
            <a:r>
              <a:rPr dirty="0" sz="950" spc="1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sure</a:t>
            </a:r>
            <a:r>
              <a:rPr dirty="0" sz="950" spc="9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that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1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bags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carry</a:t>
            </a:r>
            <a:r>
              <a:rPr dirty="0" sz="950" spc="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Alliance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for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Grassland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Renewal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logo</a:t>
            </a:r>
            <a:r>
              <a:rPr dirty="0" sz="950" spc="50">
                <a:solidFill>
                  <a:srgbClr val="6B726B"/>
                </a:solidFill>
                <a:latin typeface="Arial"/>
                <a:cs typeface="Arial"/>
              </a:rPr>
              <a:t>.</a:t>
            </a:r>
            <a:r>
              <a:rPr dirty="0" sz="950" spc="80">
                <a:solidFill>
                  <a:srgbClr val="6B726B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logo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indicates</a:t>
            </a:r>
            <a:r>
              <a:rPr dirty="0" sz="950" spc="114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that</a:t>
            </a:r>
            <a:r>
              <a:rPr dirty="0" sz="950" spc="19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are</a:t>
            </a:r>
            <a:r>
              <a:rPr dirty="0" sz="950" spc="-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61816"/>
                </a:solidFill>
                <a:latin typeface="Arial"/>
                <a:cs typeface="Arial"/>
              </a:rPr>
              <a:t>buying</a:t>
            </a:r>
            <a:r>
              <a:rPr dirty="0" sz="100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safe</a:t>
            </a:r>
            <a:r>
              <a:rPr dirty="0" sz="950" spc="-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novel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endophyte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seed</a:t>
            </a:r>
            <a:r>
              <a:rPr dirty="0" sz="950" spc="-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that</a:t>
            </a:r>
            <a:r>
              <a:rPr dirty="0" sz="950" spc="-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has</a:t>
            </a:r>
            <a:r>
              <a:rPr dirty="0" sz="950" spc="-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passed</a:t>
            </a:r>
            <a:r>
              <a:rPr dirty="0" sz="950" spc="-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rigorous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testing</a:t>
            </a:r>
            <a:r>
              <a:rPr dirty="0" sz="950" spc="-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for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seed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quality</a:t>
            </a:r>
            <a:r>
              <a:rPr dirty="0" sz="950" spc="-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endophyte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viability</a:t>
            </a:r>
            <a:r>
              <a:rPr dirty="0" sz="950" spc="20">
                <a:solidFill>
                  <a:srgbClr val="6B726B"/>
                </a:solidFill>
                <a:latin typeface="Arial"/>
                <a:cs typeface="Arial"/>
              </a:rPr>
              <a:t>.</a:t>
            </a:r>
            <a:r>
              <a:rPr dirty="0" sz="950" spc="310">
                <a:solidFill>
                  <a:srgbClr val="6B726B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Don't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get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talked</a:t>
            </a:r>
            <a:r>
              <a:rPr dirty="0" sz="950" spc="-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into</a:t>
            </a:r>
            <a:r>
              <a:rPr dirty="0" sz="950" spc="-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planting</a:t>
            </a:r>
            <a:r>
              <a:rPr dirty="0" sz="950" spc="-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282B28"/>
                </a:solidFill>
                <a:latin typeface="Arial"/>
                <a:cs typeface="Arial"/>
              </a:rPr>
              <a:t>an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endophyte-free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tall</a:t>
            </a:r>
            <a:r>
              <a:rPr dirty="0" sz="950" spc="-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fescue</a:t>
            </a:r>
            <a:r>
              <a:rPr dirty="0" sz="950" spc="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if</a:t>
            </a:r>
            <a:r>
              <a:rPr dirty="0" sz="950" spc="19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want</a:t>
            </a:r>
            <a:r>
              <a:rPr dirty="0" sz="95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stands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that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last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more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than</a:t>
            </a:r>
            <a:r>
              <a:rPr dirty="0" sz="950" spc="-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82B28"/>
                </a:solidFill>
                <a:latin typeface="Arial"/>
                <a:cs typeface="Arial"/>
              </a:rPr>
              <a:t>few</a:t>
            </a:r>
            <a:r>
              <a:rPr dirty="0" sz="950" spc="7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years</a:t>
            </a:r>
            <a:r>
              <a:rPr dirty="0" sz="950">
                <a:solidFill>
                  <a:srgbClr val="6B726B"/>
                </a:solidFill>
                <a:latin typeface="Arial"/>
                <a:cs typeface="Arial"/>
              </a:rPr>
              <a:t>.</a:t>
            </a:r>
            <a:r>
              <a:rPr dirty="0" sz="950" spc="285">
                <a:solidFill>
                  <a:srgbClr val="6B726B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61816"/>
                </a:solidFill>
                <a:latin typeface="Arial"/>
                <a:cs typeface="Arial"/>
              </a:rPr>
              <a:t>If</a:t>
            </a:r>
            <a:r>
              <a:rPr dirty="0" sz="100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store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does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not</a:t>
            </a:r>
            <a:r>
              <a:rPr dirty="0" sz="950" spc="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have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your</a:t>
            </a:r>
            <a:r>
              <a:rPr dirty="0" sz="950" spc="1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seed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20">
                <a:solidFill>
                  <a:srgbClr val="161816"/>
                </a:solidFill>
                <a:latin typeface="Arial"/>
                <a:cs typeface="Arial"/>
              </a:rPr>
              <a:t>when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need</a:t>
            </a:r>
            <a:r>
              <a:rPr dirty="0" sz="950" spc="-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it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.</a:t>
            </a:r>
            <a:r>
              <a:rPr dirty="0" sz="950" spc="2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wait!</a:t>
            </a:r>
            <a:r>
              <a:rPr dirty="0" sz="950" spc="-1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Waiting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1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week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or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two</a:t>
            </a:r>
            <a:r>
              <a:rPr dirty="0" sz="950" spc="-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is</a:t>
            </a:r>
            <a:r>
              <a:rPr dirty="0" sz="950" spc="9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better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than</a:t>
            </a:r>
            <a:r>
              <a:rPr dirty="0" sz="950" spc="-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planting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endophyte</a:t>
            </a:r>
            <a:r>
              <a:rPr dirty="0" sz="950" spc="10">
                <a:solidFill>
                  <a:srgbClr val="46504B"/>
                </a:solidFill>
                <a:latin typeface="Arial"/>
                <a:cs typeface="Arial"/>
              </a:rPr>
              <a:t>-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free</a:t>
            </a:r>
            <a:r>
              <a:rPr dirty="0" sz="950" spc="1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or</a:t>
            </a:r>
            <a:r>
              <a:rPr dirty="0" sz="950" spc="9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toxic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KY-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31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Tall</a:t>
            </a:r>
            <a:r>
              <a:rPr dirty="0" sz="950" spc="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Fescue</a:t>
            </a:r>
            <a:r>
              <a:rPr dirty="0" sz="950" spc="-10">
                <a:solidFill>
                  <a:srgbClr val="8A9389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  <a:p>
            <a:pPr algn="just" marL="31750" marR="5080" indent="635">
              <a:lnSpc>
                <a:spcPct val="99200"/>
              </a:lnSpc>
              <a:spcBef>
                <a:spcPts val="585"/>
              </a:spcBef>
            </a:pP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Sched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ule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10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61816"/>
                </a:solidFill>
                <a:latin typeface="Arial"/>
                <a:cs typeface="Arial"/>
              </a:rPr>
              <a:t>dn</a:t>
            </a:r>
            <a:r>
              <a:rPr dirty="0" sz="1000">
                <a:solidFill>
                  <a:srgbClr val="363D38"/>
                </a:solidFill>
                <a:latin typeface="Arial"/>
                <a:cs typeface="Arial"/>
              </a:rPr>
              <a:t>il</a:t>
            </a:r>
            <a:r>
              <a:rPr dirty="0" sz="1000" spc="3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61816"/>
                </a:solidFill>
                <a:latin typeface="Arial"/>
                <a:cs typeface="Arial"/>
              </a:rPr>
              <a:t>If</a:t>
            </a:r>
            <a:r>
              <a:rPr dirty="0" sz="1000" spc="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must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use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rental unit</a:t>
            </a:r>
            <a:r>
              <a:rPr dirty="0" sz="950">
                <a:solidFill>
                  <a:srgbClr val="8A9389"/>
                </a:solidFill>
                <a:latin typeface="Arial"/>
                <a:cs typeface="Arial"/>
              </a:rPr>
              <a:t>,</a:t>
            </a:r>
            <a:r>
              <a:rPr dirty="0" sz="950" spc="25">
                <a:solidFill>
                  <a:srgbClr val="8A9389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or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do</a:t>
            </a:r>
            <a:r>
              <a:rPr dirty="0" sz="950" spc="-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1000" spc="-20">
                <a:solidFill>
                  <a:srgbClr val="161816"/>
                </a:solidFill>
                <a:latin typeface="Arial"/>
                <a:cs typeface="Arial"/>
              </a:rPr>
              <a:t>needeci</a:t>
            </a:r>
            <a:r>
              <a:rPr dirty="0" sz="100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maintenance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1000">
                <a:solidFill>
                  <a:srgbClr val="161816"/>
                </a:solidFill>
                <a:latin typeface="Arial"/>
                <a:cs typeface="Arial"/>
              </a:rPr>
              <a:t>if</a:t>
            </a:r>
            <a:r>
              <a:rPr dirty="0" sz="1000" spc="1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-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own</a:t>
            </a:r>
            <a:r>
              <a:rPr dirty="0" sz="950" spc="-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your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own</a:t>
            </a:r>
            <a:r>
              <a:rPr dirty="0" sz="950" spc="3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dril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l.</a:t>
            </a:r>
            <a:r>
              <a:rPr dirty="0" sz="950" spc="495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If</a:t>
            </a:r>
            <a:r>
              <a:rPr dirty="0" sz="950" spc="14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-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p</a:t>
            </a:r>
            <a:r>
              <a:rPr dirty="0" sz="950">
                <a:solidFill>
                  <a:srgbClr val="363D38"/>
                </a:solidFill>
                <a:latin typeface="Arial"/>
                <a:cs typeface="Arial"/>
              </a:rPr>
              <a:t>l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an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lo</a:t>
            </a:r>
            <a:r>
              <a:rPr dirty="0" sz="950" spc="9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broadcas</a:t>
            </a:r>
            <a:r>
              <a:rPr dirty="0" sz="950" spc="-10">
                <a:solidFill>
                  <a:srgbClr val="363D38"/>
                </a:solidFill>
                <a:latin typeface="Arial"/>
                <a:cs typeface="Arial"/>
              </a:rPr>
              <a:t>t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seed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then</a:t>
            </a:r>
            <a:r>
              <a:rPr dirty="0" sz="950" spc="-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make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sure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your</a:t>
            </a:r>
            <a:r>
              <a:rPr dirty="0" sz="950" spc="2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spreader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is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in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good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shape</a:t>
            </a:r>
            <a:r>
              <a:rPr dirty="0" sz="950">
                <a:solidFill>
                  <a:srgbClr val="6B726B"/>
                </a:solidFill>
                <a:latin typeface="Arial"/>
                <a:cs typeface="Arial"/>
              </a:rPr>
              <a:t>,</a:t>
            </a:r>
            <a:r>
              <a:rPr dirty="0" sz="950" spc="30">
                <a:solidFill>
                  <a:srgbClr val="6B726B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that</a:t>
            </a:r>
            <a:r>
              <a:rPr dirty="0" sz="950" spc="1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are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using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some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level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of</a:t>
            </a:r>
            <a:r>
              <a:rPr dirty="0" sz="950" spc="2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tillage</a:t>
            </a:r>
            <a:r>
              <a:rPr dirty="0" sz="950" spc="1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prepare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282B28"/>
                </a:solidFill>
                <a:latin typeface="Arial"/>
                <a:cs typeface="Arial"/>
              </a:rPr>
              <a:t>seedbed</a:t>
            </a:r>
            <a:r>
              <a:rPr dirty="0" sz="950" spc="-10">
                <a:solidFill>
                  <a:srgbClr val="46504B"/>
                </a:solidFill>
                <a:latin typeface="Arial"/>
                <a:cs typeface="Arial"/>
              </a:rPr>
              <a:t>.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Immediately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after</a:t>
            </a:r>
            <a:r>
              <a:rPr dirty="0" sz="950" spc="1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broadcast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seeding</a:t>
            </a:r>
            <a:r>
              <a:rPr dirty="0" sz="950" spc="-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follow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with</a:t>
            </a:r>
            <a:r>
              <a:rPr dirty="0" sz="950" spc="-2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cultipacker</a:t>
            </a:r>
            <a:r>
              <a:rPr dirty="0" sz="950" spc="1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or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similar</a:t>
            </a:r>
            <a:r>
              <a:rPr dirty="0" sz="950" spc="1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implement</a:t>
            </a:r>
            <a:r>
              <a:rPr dirty="0" sz="950" spc="12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insure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good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soi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l</a:t>
            </a:r>
            <a:r>
              <a:rPr dirty="0" sz="950" spc="60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seed</a:t>
            </a:r>
            <a:r>
              <a:rPr dirty="0" sz="950" spc="-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contact.</a:t>
            </a:r>
            <a:endParaRPr sz="950">
              <a:latin typeface="Arial"/>
              <a:cs typeface="Arial"/>
            </a:endParaRPr>
          </a:p>
          <a:p>
            <a:pPr marL="34290" marR="109855" indent="1905">
              <a:lnSpc>
                <a:spcPct val="100000"/>
              </a:lnSpc>
              <a:spcBef>
                <a:spcPts val="625"/>
              </a:spcBef>
            </a:pP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If</a:t>
            </a:r>
            <a:r>
              <a:rPr dirty="0" sz="95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-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missed</a:t>
            </a:r>
            <a:r>
              <a:rPr dirty="0" sz="950" spc="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critical step</a:t>
            </a:r>
            <a:r>
              <a:rPr dirty="0" sz="950" spc="-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for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summer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burndown/fall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establishment</a:t>
            </a:r>
            <a:r>
              <a:rPr dirty="0" sz="950" spc="20">
                <a:solidFill>
                  <a:srgbClr val="46504B"/>
                </a:solidFill>
                <a:latin typeface="Arial"/>
                <a:cs typeface="Arial"/>
              </a:rPr>
              <a:t>.</a:t>
            </a:r>
            <a:r>
              <a:rPr dirty="0" sz="950" spc="40">
                <a:solidFill>
                  <a:srgbClr val="46504B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then</a:t>
            </a:r>
            <a:r>
              <a:rPr dirty="0" sz="950" spc="-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go</a:t>
            </a:r>
            <a:r>
              <a:rPr dirty="0" sz="950" spc="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ahead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-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spray</a:t>
            </a:r>
            <a:r>
              <a:rPr dirty="0" sz="950" spc="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with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glyphosate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anyway</a:t>
            </a:r>
            <a:r>
              <a:rPr dirty="0" sz="950" spc="-10">
                <a:solidFill>
                  <a:srgbClr val="46504B"/>
                </a:solidFill>
                <a:latin typeface="Arial"/>
                <a:cs typeface="Arial"/>
              </a:rPr>
              <a:t>,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1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after</a:t>
            </a:r>
            <a:r>
              <a:rPr dirty="0" sz="950" spc="1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field</a:t>
            </a:r>
            <a:r>
              <a:rPr dirty="0" sz="950" spc="1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dies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down</a:t>
            </a:r>
            <a:r>
              <a:rPr dirty="0" sz="950" spc="-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drill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in</a:t>
            </a:r>
            <a:r>
              <a:rPr dirty="0" sz="950" spc="35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small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grain</a:t>
            </a:r>
            <a:r>
              <a:rPr dirty="0" sz="950" spc="-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like</a:t>
            </a:r>
            <a:r>
              <a:rPr dirty="0" sz="950" spc="-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rye</a:t>
            </a:r>
            <a:r>
              <a:rPr dirty="0" sz="950" spc="10">
                <a:solidFill>
                  <a:srgbClr val="5D5E5B"/>
                </a:solidFill>
                <a:latin typeface="Arial"/>
                <a:cs typeface="Arial"/>
              </a:rPr>
              <a:t>,</a:t>
            </a:r>
            <a:r>
              <a:rPr dirty="0" sz="950" spc="30">
                <a:solidFill>
                  <a:srgbClr val="5D5E5B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oats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or</a:t>
            </a:r>
            <a:r>
              <a:rPr dirty="0" sz="950" spc="1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wheat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(or</a:t>
            </a:r>
            <a:r>
              <a:rPr dirty="0" sz="950" spc="15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other</a:t>
            </a:r>
            <a:r>
              <a:rPr dirty="0" sz="950" spc="10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cool</a:t>
            </a:r>
            <a:r>
              <a:rPr dirty="0" sz="950" spc="-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season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annual)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for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winter</a:t>
            </a:r>
            <a:r>
              <a:rPr dirty="0" sz="950" spc="500">
                <a:solidFill>
                  <a:srgbClr val="161816"/>
                </a:solidFill>
                <a:latin typeface="Arial"/>
                <a:cs typeface="Arial"/>
              </a:rPr>
              <a:t> 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grazing</a:t>
            </a:r>
            <a:r>
              <a:rPr dirty="0" sz="950" spc="10">
                <a:solidFill>
                  <a:srgbClr val="6B726B"/>
                </a:solidFill>
                <a:latin typeface="Arial"/>
                <a:cs typeface="Arial"/>
              </a:rPr>
              <a:t>.</a:t>
            </a:r>
            <a:r>
              <a:rPr dirty="0" sz="950" spc="300">
                <a:solidFill>
                  <a:srgbClr val="6B726B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Follow</a:t>
            </a:r>
            <a:r>
              <a:rPr dirty="0" sz="9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with</a:t>
            </a:r>
            <a:r>
              <a:rPr dirty="0" sz="950" spc="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a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summer</a:t>
            </a:r>
            <a:r>
              <a:rPr dirty="0" sz="950" spc="1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annual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grass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next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year</a:t>
            </a:r>
            <a:r>
              <a:rPr dirty="0" sz="950" spc="7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229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-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will</a:t>
            </a:r>
            <a:r>
              <a:rPr dirty="0" sz="950" spc="-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be</a:t>
            </a:r>
            <a:r>
              <a:rPr dirty="0" sz="950" spc="-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on</a:t>
            </a:r>
            <a:r>
              <a:rPr dirty="0" sz="950" spc="-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schedule</a:t>
            </a:r>
            <a:r>
              <a:rPr dirty="0" sz="950" spc="1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-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plant</a:t>
            </a:r>
            <a:r>
              <a:rPr dirty="0" sz="950" spc="1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novel</a:t>
            </a:r>
            <a:r>
              <a:rPr dirty="0" sz="950" spc="4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endophyte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tall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fescue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pastures</a:t>
            </a:r>
            <a:r>
              <a:rPr dirty="0" sz="950" spc="-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in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Fall</a:t>
            </a:r>
            <a:r>
              <a:rPr dirty="0" sz="950" spc="-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of</a:t>
            </a:r>
            <a:r>
              <a:rPr dirty="0" sz="950" spc="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2024</a:t>
            </a:r>
            <a:r>
              <a:rPr dirty="0" sz="950" spc="10">
                <a:solidFill>
                  <a:srgbClr val="8A9389"/>
                </a:solidFill>
                <a:latin typeface="Arial"/>
                <a:cs typeface="Arial"/>
              </a:rPr>
              <a:t>.</a:t>
            </a:r>
            <a:r>
              <a:rPr dirty="0" sz="950" spc="320">
                <a:solidFill>
                  <a:srgbClr val="8A9389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Ask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your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extension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agent</a:t>
            </a:r>
            <a:r>
              <a:rPr dirty="0" sz="950" spc="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or</a:t>
            </a:r>
            <a:r>
              <a:rPr dirty="0" sz="950" spc="1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other</a:t>
            </a:r>
            <a:r>
              <a:rPr dirty="0" sz="950" spc="1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advisor</a:t>
            </a:r>
            <a:r>
              <a:rPr dirty="0" sz="950" spc="12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for</a:t>
            </a:r>
            <a:r>
              <a:rPr dirty="0" sz="95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help</a:t>
            </a:r>
            <a:r>
              <a:rPr dirty="0" sz="950" spc="10">
                <a:solidFill>
                  <a:srgbClr val="363D38"/>
                </a:solidFill>
                <a:latin typeface="Arial"/>
                <a:cs typeface="Arial"/>
              </a:rPr>
              <a:t>,</a:t>
            </a:r>
            <a:r>
              <a:rPr dirty="0" sz="950" spc="-45">
                <a:solidFill>
                  <a:srgbClr val="363D3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-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attend</a:t>
            </a:r>
            <a:r>
              <a:rPr dirty="0" sz="950" spc="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</a:t>
            </a:r>
            <a:r>
              <a:rPr dirty="0" sz="95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Alliance</a:t>
            </a:r>
            <a:r>
              <a:rPr dirty="0" sz="950" spc="10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>
                <a:solidFill>
                  <a:srgbClr val="282B28"/>
                </a:solidFill>
                <a:latin typeface="Arial"/>
                <a:cs typeface="Arial"/>
              </a:rPr>
              <a:t>workshop</a:t>
            </a:r>
            <a:r>
              <a:rPr dirty="0" sz="950" spc="6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during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the</a:t>
            </a:r>
            <a:r>
              <a:rPr dirty="0" sz="950" spc="-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coming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year</a:t>
            </a:r>
            <a:r>
              <a:rPr dirty="0" sz="950" spc="12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to</a:t>
            </a:r>
            <a:r>
              <a:rPr dirty="0" sz="950" spc="1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learn</a:t>
            </a:r>
            <a:r>
              <a:rPr dirty="0" sz="950" spc="2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all</a:t>
            </a:r>
            <a:r>
              <a:rPr dirty="0" sz="950" spc="11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you</a:t>
            </a:r>
            <a:r>
              <a:rPr dirty="0" sz="950" spc="-9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can</a:t>
            </a:r>
            <a:r>
              <a:rPr dirty="0" sz="950" spc="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about</a:t>
            </a:r>
            <a:r>
              <a:rPr dirty="0" sz="950" spc="16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Tall</a:t>
            </a:r>
            <a:r>
              <a:rPr dirty="0" sz="950" spc="-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Fescue</a:t>
            </a:r>
            <a:r>
              <a:rPr dirty="0" sz="950" spc="5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Pasture</a:t>
            </a:r>
            <a:r>
              <a:rPr dirty="0" sz="950" spc="10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Renovation</a:t>
            </a:r>
            <a:r>
              <a:rPr dirty="0" sz="950" spc="10">
                <a:solidFill>
                  <a:srgbClr val="A8BAAA"/>
                </a:solidFill>
                <a:latin typeface="Arial"/>
                <a:cs typeface="Arial"/>
              </a:rPr>
              <a:t>.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-</a:t>
            </a:r>
            <a:r>
              <a:rPr dirty="0" sz="950" spc="38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excerpt</a:t>
            </a:r>
            <a:r>
              <a:rPr dirty="0" sz="950" spc="14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from</a:t>
            </a:r>
            <a:r>
              <a:rPr dirty="0" sz="950" spc="8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article</a:t>
            </a:r>
            <a:r>
              <a:rPr dirty="0" sz="950" spc="3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282B28"/>
                </a:solidFill>
                <a:latin typeface="Arial"/>
                <a:cs typeface="Arial"/>
              </a:rPr>
              <a:t>by</a:t>
            </a:r>
            <a:r>
              <a:rPr dirty="0" sz="950" spc="10">
                <a:solidFill>
                  <a:srgbClr val="282B28"/>
                </a:solidFill>
                <a:latin typeface="Arial"/>
                <a:cs typeface="Arial"/>
              </a:rPr>
              <a:t> 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Dr</a:t>
            </a:r>
            <a:r>
              <a:rPr dirty="0" sz="950" spc="55">
                <a:solidFill>
                  <a:srgbClr val="8A9389"/>
                </a:solidFill>
                <a:latin typeface="Arial"/>
                <a:cs typeface="Arial"/>
              </a:rPr>
              <a:t>.</a:t>
            </a:r>
            <a:r>
              <a:rPr dirty="0" sz="950" spc="-75">
                <a:solidFill>
                  <a:srgbClr val="8A9389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Malt Poore</a:t>
            </a:r>
            <a:r>
              <a:rPr dirty="0" sz="950" spc="10">
                <a:solidFill>
                  <a:srgbClr val="5D5E5B"/>
                </a:solidFill>
                <a:latin typeface="Arial"/>
                <a:cs typeface="Arial"/>
              </a:rPr>
              <a:t>.</a:t>
            </a:r>
            <a:r>
              <a:rPr dirty="0" sz="950" spc="-30">
                <a:solidFill>
                  <a:srgbClr val="5D5E5B"/>
                </a:solidFill>
                <a:latin typeface="Arial"/>
                <a:cs typeface="Arial"/>
              </a:rPr>
              <a:t> </a:t>
            </a:r>
            <a:r>
              <a:rPr dirty="0" sz="950" spc="-25">
                <a:solidFill>
                  <a:srgbClr val="161816"/>
                </a:solidFill>
                <a:latin typeface="Arial"/>
                <a:cs typeface="Arial"/>
              </a:rPr>
              <a:t>NC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State</a:t>
            </a:r>
            <a:r>
              <a:rPr dirty="0" sz="950" spc="-3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Beef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Specialist</a:t>
            </a:r>
            <a:r>
              <a:rPr dirty="0" sz="950" spc="16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and</a:t>
            </a:r>
            <a:r>
              <a:rPr dirty="0" sz="950" spc="70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Alliance</a:t>
            </a:r>
            <a:r>
              <a:rPr dirty="0" sz="950" spc="114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for</a:t>
            </a:r>
            <a:r>
              <a:rPr dirty="0" sz="950" spc="5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Grassland</a:t>
            </a:r>
            <a:r>
              <a:rPr dirty="0" sz="950" spc="1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10">
                <a:solidFill>
                  <a:srgbClr val="161816"/>
                </a:solidFill>
                <a:latin typeface="Arial"/>
                <a:cs typeface="Arial"/>
              </a:rPr>
              <a:t>Renewal</a:t>
            </a:r>
            <a:r>
              <a:rPr dirty="0" sz="950" spc="95">
                <a:solidFill>
                  <a:srgbClr val="161816"/>
                </a:solidFill>
                <a:latin typeface="Arial"/>
                <a:cs typeface="Arial"/>
              </a:rPr>
              <a:t> 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cha</a:t>
            </a:r>
            <a:r>
              <a:rPr dirty="0" sz="950" spc="-10">
                <a:solidFill>
                  <a:srgbClr val="363D38"/>
                </a:solidFill>
                <a:latin typeface="Arial"/>
                <a:cs typeface="Arial"/>
              </a:rPr>
              <a:t>i</a:t>
            </a:r>
            <a:r>
              <a:rPr dirty="0" sz="950" spc="-10">
                <a:solidFill>
                  <a:srgbClr val="161816"/>
                </a:solidFill>
                <a:latin typeface="Arial"/>
                <a:cs typeface="Arial"/>
              </a:rPr>
              <a:t>r</a:t>
            </a:r>
            <a:r>
              <a:rPr dirty="0" sz="950" spc="-10">
                <a:solidFill>
                  <a:srgbClr val="8A9389"/>
                </a:solidFill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KM_C754e-20230830094826</dc:title>
  <dcterms:created xsi:type="dcterms:W3CDTF">2023-08-30T13:49:27Z</dcterms:created>
  <dcterms:modified xsi:type="dcterms:W3CDTF">2023-08-30T13:49:27Z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2023-08-30T00:00:00Z</vt:filetime>
  </property>
  <property fmtid="{D5CDD505-2E9C-101B-9397-08002B2CF9AE}" pid="3" name="Creator">
    <vt:lpwstr>KM_C754e</vt:lpwstr>
  </property>
  <property fmtid="{D5CDD505-2E9C-101B-9397-08002B2CF9AE}" pid="4" name="LastSaved">
    <vt:filetime>2023-08-30T00:00:00Z</vt:filetime>
  </property>
  <property fmtid="{D5CDD505-2E9C-101B-9397-08002B2CF9AE}" pid="5" name="Producer">
    <vt:lpwstr>KONICA MINOLTA bizhub C754e</vt:lpwstr>
  </property>
</Properties>
</file>